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374" r:id="rId4"/>
    <p:sldId id="258" r:id="rId5"/>
    <p:sldId id="375" r:id="rId6"/>
    <p:sldId id="376" r:id="rId7"/>
    <p:sldId id="311" r:id="rId8"/>
    <p:sldId id="383" r:id="rId9"/>
    <p:sldId id="384" r:id="rId10"/>
    <p:sldId id="385" r:id="rId11"/>
    <p:sldId id="386" r:id="rId12"/>
    <p:sldId id="377" r:id="rId13"/>
    <p:sldId id="387" r:id="rId14"/>
    <p:sldId id="341" r:id="rId15"/>
    <p:sldId id="388" r:id="rId16"/>
    <p:sldId id="378" r:id="rId17"/>
    <p:sldId id="379" r:id="rId18"/>
    <p:sldId id="400" r:id="rId19"/>
    <p:sldId id="316" r:id="rId20"/>
    <p:sldId id="402" r:id="rId21"/>
    <p:sldId id="403" r:id="rId22"/>
    <p:sldId id="404" r:id="rId23"/>
    <p:sldId id="410" r:id="rId24"/>
    <p:sldId id="405" r:id="rId25"/>
    <p:sldId id="406" r:id="rId26"/>
    <p:sldId id="407" r:id="rId27"/>
    <p:sldId id="408" r:id="rId28"/>
    <p:sldId id="409" r:id="rId29"/>
    <p:sldId id="382" r:id="rId30"/>
    <p:sldId id="298" r:id="rId31"/>
    <p:sldId id="313" r:id="rId32"/>
    <p:sldId id="319"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DB25A7-B84F-440D-B6FE-9164394B5166}">
          <p14:sldIdLst>
            <p14:sldId id="374"/>
            <p14:sldId id="258"/>
            <p14:sldId id="375"/>
            <p14:sldId id="376"/>
            <p14:sldId id="311"/>
            <p14:sldId id="383"/>
            <p14:sldId id="384"/>
            <p14:sldId id="385"/>
            <p14:sldId id="386"/>
            <p14:sldId id="377"/>
            <p14:sldId id="387"/>
            <p14:sldId id="341"/>
            <p14:sldId id="388"/>
            <p14:sldId id="378"/>
            <p14:sldId id="379"/>
            <p14:sldId id="400"/>
            <p14:sldId id="316"/>
            <p14:sldId id="402"/>
            <p14:sldId id="403"/>
            <p14:sldId id="404"/>
            <p14:sldId id="410"/>
            <p14:sldId id="405"/>
            <p14:sldId id="406"/>
            <p14:sldId id="407"/>
            <p14:sldId id="408"/>
            <p14:sldId id="409"/>
            <p14:sldId id="382"/>
            <p14:sldId id="298"/>
            <p14:sldId id="313"/>
            <p14:sldId id="319"/>
            <p14:sldId id="301"/>
          </p14:sldIdLst>
        </p14:section>
      </p14:sectionLst>
    </p:ext>
    <p:ext uri="{EFAFB233-063F-42B5-8137-9DF3F51BA10A}">
      <p15:sldGuideLst xmlns:p15="http://schemas.microsoft.com/office/powerpoint/2012/main">
        <p15:guide id="1" orient="horz" pos="240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0" d="100"/>
          <a:sy n="90" d="100"/>
        </p:scale>
        <p:origin x="174" y="63"/>
      </p:cViewPr>
      <p:guideLst>
        <p:guide orient="horz" pos="2400"/>
        <p:guide pos="38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78A54E-ADE0-4B20-A88C-690FAD663931}"/>
              </a:ext>
            </a:extLst>
          </p:cNvPr>
          <p:cNvSpPr/>
          <p:nvPr userDrawn="1"/>
        </p:nvSpPr>
        <p:spPr>
          <a:xfrm>
            <a:off x="0" y="3429000"/>
            <a:ext cx="12191999" cy="342900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69D700-E037-4998-A0DA-F5B5D5EE32E1}"/>
              </a:ext>
            </a:extLst>
          </p:cNvPr>
          <p:cNvSpPr/>
          <p:nvPr userDrawn="1"/>
        </p:nvSpPr>
        <p:spPr>
          <a:xfrm flipV="1">
            <a:off x="0" y="0"/>
            <a:ext cx="12192000" cy="3789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 name="Group 1">
            <a:extLst>
              <a:ext uri="{FF2B5EF4-FFF2-40B4-BE49-F238E27FC236}">
                <a16:creationId xmlns:a16="http://schemas.microsoft.com/office/drawing/2014/main" id="{BE479413-0908-4F1B-B00D-88B827F265C0}"/>
              </a:ext>
            </a:extLst>
          </p:cNvPr>
          <p:cNvGrpSpPr/>
          <p:nvPr userDrawn="1"/>
        </p:nvGrpSpPr>
        <p:grpSpPr>
          <a:xfrm>
            <a:off x="1457580" y="1983192"/>
            <a:ext cx="4076388" cy="2239699"/>
            <a:chOff x="-548507" y="477868"/>
            <a:chExt cx="11570449" cy="6357177"/>
          </a:xfrm>
        </p:grpSpPr>
        <p:sp>
          <p:nvSpPr>
            <p:cNvPr id="3" name="Freeform: Shape 2">
              <a:extLst>
                <a:ext uri="{FF2B5EF4-FFF2-40B4-BE49-F238E27FC236}">
                  <a16:creationId xmlns:a16="http://schemas.microsoft.com/office/drawing/2014/main" id="{2395B5FB-2FB7-4747-8FFE-A34DBA69401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A2DB97C-C590-494B-A666-CECC7DAF6AE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7A90A4A-2D67-4AA1-883C-9115032FA70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D633B68-5BA3-4701-B895-D8703D0ECF8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09FE301A-1EA6-4573-9E1D-742261443449}"/>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2506B625-D842-43DE-ADA2-79390B1C7803}"/>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A67447DC-65F8-4891-90FB-5AB801AA7DC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29EC3AD-F3CE-4318-A41E-E1B408E6FDE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C329336-9BF2-4A23-AE2C-EA48ABDD385E}"/>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79244D4A-05E4-4B40-B15D-77ACBB1CB68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F85C54-B038-4DBB-810B-CA45525B379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65410C2C-782F-41F6-99BD-DA31B99DF05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5" name="Group 14">
            <a:extLst>
              <a:ext uri="{FF2B5EF4-FFF2-40B4-BE49-F238E27FC236}">
                <a16:creationId xmlns:a16="http://schemas.microsoft.com/office/drawing/2014/main" id="{76FAA7C6-22FE-4912-8B98-3A0FFF067C79}"/>
              </a:ext>
            </a:extLst>
          </p:cNvPr>
          <p:cNvGrpSpPr/>
          <p:nvPr userDrawn="1"/>
        </p:nvGrpSpPr>
        <p:grpSpPr>
          <a:xfrm>
            <a:off x="6680577" y="1989916"/>
            <a:ext cx="4076388" cy="2239699"/>
            <a:chOff x="-548507" y="477868"/>
            <a:chExt cx="11570449" cy="6357177"/>
          </a:xfrm>
        </p:grpSpPr>
        <p:sp>
          <p:nvSpPr>
            <p:cNvPr id="16" name="Freeform: Shape 15">
              <a:extLst>
                <a:ext uri="{FF2B5EF4-FFF2-40B4-BE49-F238E27FC236}">
                  <a16:creationId xmlns:a16="http://schemas.microsoft.com/office/drawing/2014/main" id="{F8EEF549-7714-4288-ABBF-46E1C2FC8C0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7355042-C099-47B9-B223-40A7F758F44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C34BFF9-238A-4FFB-A6E7-E42537D61FAF}"/>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999F8B2-0DBF-4C8E-961D-9EE820852D4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D7C8F6C-DA0E-4219-AF12-ACCAC7BAA90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0ED24E31-510B-4E7B-9018-BF076D099590}"/>
                </a:ext>
              </a:extLst>
            </p:cNvPr>
            <p:cNvGrpSpPr/>
            <p:nvPr/>
          </p:nvGrpSpPr>
          <p:grpSpPr>
            <a:xfrm>
              <a:off x="1606" y="6382978"/>
              <a:ext cx="413937" cy="115242"/>
              <a:chOff x="5955" y="6353672"/>
              <a:chExt cx="413937" cy="115242"/>
            </a:xfrm>
          </p:grpSpPr>
          <p:sp>
            <p:nvSpPr>
              <p:cNvPr id="26" name="Rectangle: Rounded Corners 25">
                <a:extLst>
                  <a:ext uri="{FF2B5EF4-FFF2-40B4-BE49-F238E27FC236}">
                    <a16:creationId xmlns:a16="http://schemas.microsoft.com/office/drawing/2014/main" id="{8FACA558-F05B-4989-A9A5-683C1F777B9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D7086B4-5B76-4E5A-9AC7-85AB42CA26C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CA48C1C-5D5B-4C81-97CE-D5E3C3764EC4}"/>
                </a:ext>
              </a:extLst>
            </p:cNvPr>
            <p:cNvGrpSpPr/>
            <p:nvPr/>
          </p:nvGrpSpPr>
          <p:grpSpPr>
            <a:xfrm>
              <a:off x="9855291" y="6381600"/>
              <a:ext cx="885989" cy="115242"/>
              <a:chOff x="5955" y="6353672"/>
              <a:chExt cx="413937" cy="115242"/>
            </a:xfrm>
          </p:grpSpPr>
          <p:sp>
            <p:nvSpPr>
              <p:cNvPr id="24" name="Rectangle: Rounded Corners 23">
                <a:extLst>
                  <a:ext uri="{FF2B5EF4-FFF2-40B4-BE49-F238E27FC236}">
                    <a16:creationId xmlns:a16="http://schemas.microsoft.com/office/drawing/2014/main" id="{4C85D279-9378-4929-BE5A-06D1179561A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3B1D55D-4F87-4D1E-9D2F-90310F341304}"/>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Freeform: Shape 22">
              <a:extLst>
                <a:ext uri="{FF2B5EF4-FFF2-40B4-BE49-F238E27FC236}">
                  <a16:creationId xmlns:a16="http://schemas.microsoft.com/office/drawing/2014/main" id="{BBD35A25-F4E6-4D07-98BA-6A1FF4DDC1B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9" name="그림 개체 틀 2">
            <a:extLst>
              <a:ext uri="{FF2B5EF4-FFF2-40B4-BE49-F238E27FC236}">
                <a16:creationId xmlns:a16="http://schemas.microsoft.com/office/drawing/2014/main" id="{50B36027-6779-4469-8963-6EBC52BE3E38}"/>
              </a:ext>
            </a:extLst>
          </p:cNvPr>
          <p:cNvSpPr>
            <a:spLocks noGrp="1"/>
          </p:cNvSpPr>
          <p:nvPr>
            <p:ph type="pic" sz="quarter" idx="10" hasCustomPrompt="1"/>
          </p:nvPr>
        </p:nvSpPr>
        <p:spPr>
          <a:xfrm>
            <a:off x="1969420"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7D2D538E-C331-46A6-8771-FE9F6011EAD0}"/>
              </a:ext>
            </a:extLst>
          </p:cNvPr>
          <p:cNvSpPr>
            <a:spLocks noGrp="1"/>
          </p:cNvSpPr>
          <p:nvPr>
            <p:ph type="pic" sz="quarter" idx="11" hasCustomPrompt="1"/>
          </p:nvPr>
        </p:nvSpPr>
        <p:spPr>
          <a:xfrm>
            <a:off x="7192417" y="2083818"/>
            <a:ext cx="3055046" cy="18404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EB60A3A4-3046-4C28-98C0-D462D1E30B2F}"/>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46D5B81-6AB2-4974-942F-E75441FD90DD}"/>
              </a:ext>
            </a:extLst>
          </p:cNvPr>
          <p:cNvSpPr/>
          <p:nvPr userDrawn="1"/>
        </p:nvSpPr>
        <p:spPr>
          <a:xfrm>
            <a:off x="0" y="0"/>
            <a:ext cx="12192000" cy="6858000"/>
          </a:xfrm>
          <a:prstGeom prst="roundRect">
            <a:avLst>
              <a:gd name="adj" fmla="val 0"/>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id="{E549A048-6C5C-4975-AAF7-E70C7E7896B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43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0AA33216-6077-4A34-8FB3-A5EC06408926}"/>
              </a:ext>
            </a:extLst>
          </p:cNvPr>
          <p:cNvSpPr/>
          <p:nvPr userDrawn="1"/>
        </p:nvSpPr>
        <p:spPr>
          <a:xfrm>
            <a:off x="0" y="1672047"/>
            <a:ext cx="12192000" cy="484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그림 개체 틀 2">
            <a:extLst>
              <a:ext uri="{FF2B5EF4-FFF2-40B4-BE49-F238E27FC236}">
                <a16:creationId xmlns:a16="http://schemas.microsoft.com/office/drawing/2014/main" id="{D2A91C0D-3238-4D8F-A939-5CF37D2AB03E}"/>
              </a:ext>
            </a:extLst>
          </p:cNvPr>
          <p:cNvSpPr>
            <a:spLocks noGrp="1"/>
          </p:cNvSpPr>
          <p:nvPr>
            <p:ph type="pic" sz="quarter" idx="14" hasCustomPrompt="1"/>
          </p:nvPr>
        </p:nvSpPr>
        <p:spPr>
          <a:xfrm>
            <a:off x="522514" y="1916832"/>
            <a:ext cx="5573486"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A1D69AEC-138A-48A3-86E1-AE43696E7954}"/>
              </a:ext>
            </a:extLst>
          </p:cNvPr>
          <p:cNvSpPr/>
          <p:nvPr userDrawn="1"/>
        </p:nvSpPr>
        <p:spPr>
          <a:xfrm>
            <a:off x="0" y="1427955"/>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FCA8774-1459-4E31-988A-94FC302B26CD}"/>
              </a:ext>
            </a:extLst>
          </p:cNvPr>
          <p:cNvGrpSpPr/>
          <p:nvPr userDrawn="1"/>
        </p:nvGrpSpPr>
        <p:grpSpPr>
          <a:xfrm>
            <a:off x="6667502" y="1877717"/>
            <a:ext cx="2137226" cy="3757132"/>
            <a:chOff x="4871870" y="1763729"/>
            <a:chExt cx="2448272" cy="4303935"/>
          </a:xfrm>
        </p:grpSpPr>
        <p:grpSp>
          <p:nvGrpSpPr>
            <p:cNvPr id="20" name="Group 3">
              <a:extLst>
                <a:ext uri="{FF2B5EF4-FFF2-40B4-BE49-F238E27FC236}">
                  <a16:creationId xmlns:a16="http://schemas.microsoft.com/office/drawing/2014/main" id="{43FB2AD1-1A49-431B-A657-23EEFDAA9221}"/>
                </a:ext>
              </a:extLst>
            </p:cNvPr>
            <p:cNvGrpSpPr/>
            <p:nvPr/>
          </p:nvGrpSpPr>
          <p:grpSpPr>
            <a:xfrm>
              <a:off x="4871870" y="1763729"/>
              <a:ext cx="2448272" cy="4303935"/>
              <a:chOff x="445712" y="1449040"/>
              <a:chExt cx="2113018" cy="3924176"/>
            </a:xfrm>
          </p:grpSpPr>
          <p:sp>
            <p:nvSpPr>
              <p:cNvPr id="22" name="Rounded Rectangle 4">
                <a:extLst>
                  <a:ext uri="{FF2B5EF4-FFF2-40B4-BE49-F238E27FC236}">
                    <a16:creationId xmlns:a16="http://schemas.microsoft.com/office/drawing/2014/main" id="{DA06115C-ED2F-4FBE-8A0B-1E33C86BE336}"/>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3" name="Rectangle 5">
                <a:extLst>
                  <a:ext uri="{FF2B5EF4-FFF2-40B4-BE49-F238E27FC236}">
                    <a16:creationId xmlns:a16="http://schemas.microsoft.com/office/drawing/2014/main" id="{A8CE15C0-E118-46E9-A62E-B62A4CD8D346}"/>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4" name="Group 6">
                <a:extLst>
                  <a:ext uri="{FF2B5EF4-FFF2-40B4-BE49-F238E27FC236}">
                    <a16:creationId xmlns:a16="http://schemas.microsoft.com/office/drawing/2014/main" id="{7CE9FA54-1740-481A-9DE4-B8CDA7F28F29}"/>
                  </a:ext>
                </a:extLst>
              </p:cNvPr>
              <p:cNvGrpSpPr/>
              <p:nvPr userDrawn="1"/>
            </p:nvGrpSpPr>
            <p:grpSpPr>
              <a:xfrm>
                <a:off x="1407705" y="5045834"/>
                <a:ext cx="211967" cy="211967"/>
                <a:chOff x="1549420" y="5712364"/>
                <a:chExt cx="312583" cy="312583"/>
              </a:xfrm>
            </p:grpSpPr>
            <p:sp>
              <p:nvSpPr>
                <p:cNvPr id="25" name="Oval 7">
                  <a:extLst>
                    <a:ext uri="{FF2B5EF4-FFF2-40B4-BE49-F238E27FC236}">
                      <a16:creationId xmlns:a16="http://schemas.microsoft.com/office/drawing/2014/main" id="{1FE76A8A-DD54-4649-9CA1-36D4075A77E8}"/>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ounded Rectangle 8">
                  <a:extLst>
                    <a:ext uri="{FF2B5EF4-FFF2-40B4-BE49-F238E27FC236}">
                      <a16:creationId xmlns:a16="http://schemas.microsoft.com/office/drawing/2014/main" id="{7BAD1A71-EDB8-42F3-B2A5-3BC3DEB604E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1" name="Picture Placeholder 2">
              <a:extLst>
                <a:ext uri="{FF2B5EF4-FFF2-40B4-BE49-F238E27FC236}">
                  <a16:creationId xmlns:a16="http://schemas.microsoft.com/office/drawing/2014/main" id="{3CAF624C-7154-4239-B162-70D9CC80171E}"/>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11" name="Group 10">
            <a:extLst>
              <a:ext uri="{FF2B5EF4-FFF2-40B4-BE49-F238E27FC236}">
                <a16:creationId xmlns:a16="http://schemas.microsoft.com/office/drawing/2014/main" id="{D4EAE0BF-9556-4800-9F78-9F9828B406C3}"/>
              </a:ext>
            </a:extLst>
          </p:cNvPr>
          <p:cNvGrpSpPr/>
          <p:nvPr userDrawn="1"/>
        </p:nvGrpSpPr>
        <p:grpSpPr>
          <a:xfrm>
            <a:off x="3432994" y="1877717"/>
            <a:ext cx="2137226" cy="3757132"/>
            <a:chOff x="4871870" y="1763729"/>
            <a:chExt cx="2448272" cy="4303935"/>
          </a:xfrm>
        </p:grpSpPr>
        <p:grpSp>
          <p:nvGrpSpPr>
            <p:cNvPr id="12" name="Group 3">
              <a:extLst>
                <a:ext uri="{FF2B5EF4-FFF2-40B4-BE49-F238E27FC236}">
                  <a16:creationId xmlns:a16="http://schemas.microsoft.com/office/drawing/2014/main" id="{2D5320B6-0428-499C-9BA0-11718FA4B4F6}"/>
                </a:ext>
              </a:extLst>
            </p:cNvPr>
            <p:cNvGrpSpPr/>
            <p:nvPr/>
          </p:nvGrpSpPr>
          <p:grpSpPr>
            <a:xfrm>
              <a:off x="4871870" y="1763729"/>
              <a:ext cx="2448272" cy="4303935"/>
              <a:chOff x="445712" y="1449040"/>
              <a:chExt cx="2113018" cy="3924176"/>
            </a:xfrm>
          </p:grpSpPr>
          <p:sp>
            <p:nvSpPr>
              <p:cNvPr id="14" name="Rounded Rectangle 4">
                <a:extLst>
                  <a:ext uri="{FF2B5EF4-FFF2-40B4-BE49-F238E27FC236}">
                    <a16:creationId xmlns:a16="http://schemas.microsoft.com/office/drawing/2014/main" id="{EE6BAF63-4837-435A-B287-8A022BC6D66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5" name="Rectangle 5">
                <a:extLst>
                  <a:ext uri="{FF2B5EF4-FFF2-40B4-BE49-F238E27FC236}">
                    <a16:creationId xmlns:a16="http://schemas.microsoft.com/office/drawing/2014/main" id="{FB470123-D5F2-466B-9F43-4C8BF118F01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6">
                <a:extLst>
                  <a:ext uri="{FF2B5EF4-FFF2-40B4-BE49-F238E27FC236}">
                    <a16:creationId xmlns:a16="http://schemas.microsoft.com/office/drawing/2014/main" id="{E5C37ACB-7EE1-4D29-9E16-3FAC199F6387}"/>
                  </a:ext>
                </a:extLst>
              </p:cNvPr>
              <p:cNvGrpSpPr/>
              <p:nvPr userDrawn="1"/>
            </p:nvGrpSpPr>
            <p:grpSpPr>
              <a:xfrm>
                <a:off x="1407705" y="5045834"/>
                <a:ext cx="211967" cy="211967"/>
                <a:chOff x="1549420" y="5712364"/>
                <a:chExt cx="312583" cy="312583"/>
              </a:xfrm>
            </p:grpSpPr>
            <p:sp>
              <p:nvSpPr>
                <p:cNvPr id="17" name="Oval 7">
                  <a:extLst>
                    <a:ext uri="{FF2B5EF4-FFF2-40B4-BE49-F238E27FC236}">
                      <a16:creationId xmlns:a16="http://schemas.microsoft.com/office/drawing/2014/main" id="{C7AC4199-669E-427B-B852-ECAA16F728D7}"/>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ounded Rectangle 8">
                  <a:extLst>
                    <a:ext uri="{FF2B5EF4-FFF2-40B4-BE49-F238E27FC236}">
                      <a16:creationId xmlns:a16="http://schemas.microsoft.com/office/drawing/2014/main" id="{DA63717B-0DB6-420E-A017-8AC301C192A3}"/>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3" name="Picture Placeholder 2">
              <a:extLst>
                <a:ext uri="{FF2B5EF4-FFF2-40B4-BE49-F238E27FC236}">
                  <a16:creationId xmlns:a16="http://schemas.microsoft.com/office/drawing/2014/main" id="{7D6A599F-1A95-4202-B5D8-E9DF7F329C83}"/>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grpSp>
        <p:nvGrpSpPr>
          <p:cNvPr id="7" name="Group 6">
            <a:extLst>
              <a:ext uri="{FF2B5EF4-FFF2-40B4-BE49-F238E27FC236}">
                <a16:creationId xmlns:a16="http://schemas.microsoft.com/office/drawing/2014/main" id="{45344EEB-95EC-4F6D-BBE3-C31B63869D45}"/>
              </a:ext>
            </a:extLst>
          </p:cNvPr>
          <p:cNvGrpSpPr/>
          <p:nvPr userDrawn="1"/>
        </p:nvGrpSpPr>
        <p:grpSpPr>
          <a:xfrm>
            <a:off x="0" y="5907289"/>
            <a:ext cx="12192000" cy="950711"/>
            <a:chOff x="0" y="5907289"/>
            <a:chExt cx="12192000" cy="950711"/>
          </a:xfrm>
          <a:solidFill>
            <a:schemeClr val="accent3">
              <a:lumMod val="60000"/>
              <a:lumOff val="40000"/>
            </a:schemeClr>
          </a:solidFill>
        </p:grpSpPr>
        <p:grpSp>
          <p:nvGrpSpPr>
            <p:cNvPr id="2" name="Group 1">
              <a:extLst>
                <a:ext uri="{FF2B5EF4-FFF2-40B4-BE49-F238E27FC236}">
                  <a16:creationId xmlns:a16="http://schemas.microsoft.com/office/drawing/2014/main" id="{ED2DB692-2BCC-4762-A302-D97B83269789}"/>
                </a:ext>
              </a:extLst>
            </p:cNvPr>
            <p:cNvGrpSpPr/>
            <p:nvPr userDrawn="1"/>
          </p:nvGrpSpPr>
          <p:grpSpPr>
            <a:xfrm>
              <a:off x="373" y="5907289"/>
              <a:ext cx="12191627" cy="886330"/>
              <a:chOff x="1" y="5737141"/>
              <a:chExt cx="9143720" cy="886330"/>
            </a:xfrm>
            <a:grpFill/>
          </p:grpSpPr>
          <p:sp>
            <p:nvSpPr>
              <p:cNvPr id="3" name="Freeform 7">
                <a:extLst>
                  <a:ext uri="{FF2B5EF4-FFF2-40B4-BE49-F238E27FC236}">
                    <a16:creationId xmlns:a16="http://schemas.microsoft.com/office/drawing/2014/main" id="{2463FDBF-5C6A-4149-99BB-B018BB0BFD7C}"/>
                  </a:ext>
                </a:extLst>
              </p:cNvPr>
              <p:cNvSpPr>
                <a:spLocks/>
              </p:cNvSpPr>
              <p:nvPr/>
            </p:nvSpPr>
            <p:spPr bwMode="auto">
              <a:xfrm>
                <a:off x="1" y="5737142"/>
                <a:ext cx="3153832"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4" name="Freeform 8">
                <a:extLst>
                  <a:ext uri="{FF2B5EF4-FFF2-40B4-BE49-F238E27FC236}">
                    <a16:creationId xmlns:a16="http://schemas.microsoft.com/office/drawing/2014/main" id="{6A4D0DD9-923F-4AD1-B600-1A8244004C43}"/>
                  </a:ext>
                </a:extLst>
              </p:cNvPr>
              <p:cNvSpPr>
                <a:spLocks/>
              </p:cNvSpPr>
              <p:nvPr/>
            </p:nvSpPr>
            <p:spPr bwMode="auto">
              <a:xfrm>
                <a:off x="3131840" y="6178968"/>
                <a:ext cx="3252129" cy="423086"/>
              </a:xfrm>
              <a:custGeom>
                <a:avLst/>
                <a:gdLst>
                  <a:gd name="T0" fmla="*/ 1427 w 1459"/>
                  <a:gd name="T1" fmla="*/ 135 h 182"/>
                  <a:gd name="T2" fmla="*/ 1413 w 1459"/>
                  <a:gd name="T3" fmla="*/ 139 h 182"/>
                  <a:gd name="T4" fmla="*/ 1361 w 1459"/>
                  <a:gd name="T5" fmla="*/ 135 h 182"/>
                  <a:gd name="T6" fmla="*/ 1268 w 1459"/>
                  <a:gd name="T7" fmla="*/ 144 h 182"/>
                  <a:gd name="T8" fmla="*/ 1257 w 1459"/>
                  <a:gd name="T9" fmla="*/ 131 h 182"/>
                  <a:gd name="T10" fmla="*/ 1255 w 1459"/>
                  <a:gd name="T11" fmla="*/ 97 h 182"/>
                  <a:gd name="T12" fmla="*/ 1238 w 1459"/>
                  <a:gd name="T13" fmla="*/ 59 h 182"/>
                  <a:gd name="T14" fmla="*/ 1231 w 1459"/>
                  <a:gd name="T15" fmla="*/ 36 h 182"/>
                  <a:gd name="T16" fmla="*/ 1227 w 1459"/>
                  <a:gd name="T17" fmla="*/ 32 h 182"/>
                  <a:gd name="T18" fmla="*/ 1221 w 1459"/>
                  <a:gd name="T19" fmla="*/ 46 h 182"/>
                  <a:gd name="T20" fmla="*/ 1202 w 1459"/>
                  <a:gd name="T21" fmla="*/ 92 h 182"/>
                  <a:gd name="T22" fmla="*/ 1196 w 1459"/>
                  <a:gd name="T23" fmla="*/ 105 h 182"/>
                  <a:gd name="T24" fmla="*/ 1199 w 1459"/>
                  <a:gd name="T25" fmla="*/ 141 h 182"/>
                  <a:gd name="T26" fmla="*/ 1148 w 1459"/>
                  <a:gd name="T27" fmla="*/ 75 h 182"/>
                  <a:gd name="T28" fmla="*/ 1124 w 1459"/>
                  <a:gd name="T29" fmla="*/ 142 h 182"/>
                  <a:gd name="T30" fmla="*/ 1006 w 1459"/>
                  <a:gd name="T31" fmla="*/ 85 h 182"/>
                  <a:gd name="T32" fmla="*/ 943 w 1459"/>
                  <a:gd name="T33" fmla="*/ 130 h 182"/>
                  <a:gd name="T34" fmla="*/ 843 w 1459"/>
                  <a:gd name="T35" fmla="*/ 136 h 182"/>
                  <a:gd name="T36" fmla="*/ 825 w 1459"/>
                  <a:gd name="T37" fmla="*/ 92 h 182"/>
                  <a:gd name="T38" fmla="*/ 770 w 1459"/>
                  <a:gd name="T39" fmla="*/ 91 h 182"/>
                  <a:gd name="T40" fmla="*/ 748 w 1459"/>
                  <a:gd name="T41" fmla="*/ 141 h 182"/>
                  <a:gd name="T42" fmla="*/ 714 w 1459"/>
                  <a:gd name="T43" fmla="*/ 73 h 182"/>
                  <a:gd name="T44" fmla="*/ 684 w 1459"/>
                  <a:gd name="T45" fmla="*/ 8 h 182"/>
                  <a:gd name="T46" fmla="*/ 629 w 1459"/>
                  <a:gd name="T47" fmla="*/ 23 h 182"/>
                  <a:gd name="T48" fmla="*/ 571 w 1459"/>
                  <a:gd name="T49" fmla="*/ 47 h 182"/>
                  <a:gd name="T50" fmla="*/ 546 w 1459"/>
                  <a:gd name="T51" fmla="*/ 45 h 182"/>
                  <a:gd name="T52" fmla="*/ 520 w 1459"/>
                  <a:gd name="T53" fmla="*/ 57 h 182"/>
                  <a:gd name="T54" fmla="*/ 506 w 1459"/>
                  <a:gd name="T55" fmla="*/ 36 h 182"/>
                  <a:gd name="T56" fmla="*/ 485 w 1459"/>
                  <a:gd name="T57" fmla="*/ 57 h 182"/>
                  <a:gd name="T58" fmla="*/ 476 w 1459"/>
                  <a:gd name="T59" fmla="*/ 131 h 182"/>
                  <a:gd name="T60" fmla="*/ 459 w 1459"/>
                  <a:gd name="T61" fmla="*/ 146 h 182"/>
                  <a:gd name="T62" fmla="*/ 440 w 1459"/>
                  <a:gd name="T63" fmla="*/ 157 h 182"/>
                  <a:gd name="T64" fmla="*/ 435 w 1459"/>
                  <a:gd name="T65" fmla="*/ 122 h 182"/>
                  <a:gd name="T66" fmla="*/ 401 w 1459"/>
                  <a:gd name="T67" fmla="*/ 120 h 182"/>
                  <a:gd name="T68" fmla="*/ 394 w 1459"/>
                  <a:gd name="T69" fmla="*/ 98 h 182"/>
                  <a:gd name="T70" fmla="*/ 379 w 1459"/>
                  <a:gd name="T71" fmla="*/ 82 h 182"/>
                  <a:gd name="T72" fmla="*/ 354 w 1459"/>
                  <a:gd name="T73" fmla="*/ 86 h 182"/>
                  <a:gd name="T74" fmla="*/ 342 w 1459"/>
                  <a:gd name="T75" fmla="*/ 97 h 182"/>
                  <a:gd name="T76" fmla="*/ 318 w 1459"/>
                  <a:gd name="T77" fmla="*/ 155 h 182"/>
                  <a:gd name="T78" fmla="*/ 294 w 1459"/>
                  <a:gd name="T79" fmla="*/ 172 h 182"/>
                  <a:gd name="T80" fmla="*/ 269 w 1459"/>
                  <a:gd name="T81" fmla="*/ 148 h 182"/>
                  <a:gd name="T82" fmla="*/ 258 w 1459"/>
                  <a:gd name="T83" fmla="*/ 140 h 182"/>
                  <a:gd name="T84" fmla="*/ 247 w 1459"/>
                  <a:gd name="T85" fmla="*/ 118 h 182"/>
                  <a:gd name="T86" fmla="*/ 247 w 1459"/>
                  <a:gd name="T87" fmla="*/ 107 h 182"/>
                  <a:gd name="T88" fmla="*/ 251 w 1459"/>
                  <a:gd name="T89" fmla="*/ 92 h 182"/>
                  <a:gd name="T90" fmla="*/ 251 w 1459"/>
                  <a:gd name="T91" fmla="*/ 81 h 182"/>
                  <a:gd name="T92" fmla="*/ 247 w 1459"/>
                  <a:gd name="T93" fmla="*/ 66 h 182"/>
                  <a:gd name="T94" fmla="*/ 247 w 1459"/>
                  <a:gd name="T95" fmla="*/ 55 h 182"/>
                  <a:gd name="T96" fmla="*/ 251 w 1459"/>
                  <a:gd name="T97" fmla="*/ 23 h 182"/>
                  <a:gd name="T98" fmla="*/ 182 w 1459"/>
                  <a:gd name="T99" fmla="*/ 40 h 182"/>
                  <a:gd name="T100" fmla="*/ 178 w 1459"/>
                  <a:gd name="T101" fmla="*/ 55 h 182"/>
                  <a:gd name="T102" fmla="*/ 178 w 1459"/>
                  <a:gd name="T103" fmla="*/ 66 h 182"/>
                  <a:gd name="T104" fmla="*/ 182 w 1459"/>
                  <a:gd name="T105" fmla="*/ 81 h 182"/>
                  <a:gd name="T106" fmla="*/ 182 w 1459"/>
                  <a:gd name="T107" fmla="*/ 92 h 182"/>
                  <a:gd name="T108" fmla="*/ 178 w 1459"/>
                  <a:gd name="T109" fmla="*/ 107 h 182"/>
                  <a:gd name="T110" fmla="*/ 178 w 1459"/>
                  <a:gd name="T111" fmla="*/ 118 h 182"/>
                  <a:gd name="T112" fmla="*/ 173 w 1459"/>
                  <a:gd name="T113" fmla="*/ 114 h 182"/>
                  <a:gd name="T114" fmla="*/ 112 w 1459"/>
                  <a:gd name="T115" fmla="*/ 110 h 182"/>
                  <a:gd name="T116" fmla="*/ 89 w 1459"/>
                  <a:gd name="T117" fmla="*/ 128 h 182"/>
                  <a:gd name="T118" fmla="*/ 26 w 1459"/>
                  <a:gd name="T119" fmla="*/ 128 h 182"/>
                  <a:gd name="T120" fmla="*/ 14 w 1459"/>
                  <a:gd name="T121" fmla="*/ 92 h 182"/>
                  <a:gd name="T122" fmla="*/ 0 w 1459"/>
                  <a:gd name="T123"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9" h="182">
                    <a:moveTo>
                      <a:pt x="1459" y="182"/>
                    </a:moveTo>
                    <a:cubicBezTo>
                      <a:pt x="1459" y="138"/>
                      <a:pt x="1459" y="138"/>
                      <a:pt x="1459" y="138"/>
                    </a:cubicBezTo>
                    <a:cubicBezTo>
                      <a:pt x="1457" y="138"/>
                      <a:pt x="1455" y="138"/>
                      <a:pt x="1453" y="138"/>
                    </a:cubicBezTo>
                    <a:cubicBezTo>
                      <a:pt x="1453" y="136"/>
                      <a:pt x="1453" y="133"/>
                      <a:pt x="1453" y="131"/>
                    </a:cubicBezTo>
                    <a:cubicBezTo>
                      <a:pt x="1448" y="131"/>
                      <a:pt x="1443" y="131"/>
                      <a:pt x="1438" y="131"/>
                    </a:cubicBezTo>
                    <a:cubicBezTo>
                      <a:pt x="1437" y="132"/>
                      <a:pt x="1436" y="134"/>
                      <a:pt x="1435" y="135"/>
                    </a:cubicBezTo>
                    <a:cubicBezTo>
                      <a:pt x="1432" y="135"/>
                      <a:pt x="1429" y="135"/>
                      <a:pt x="1427" y="135"/>
                    </a:cubicBezTo>
                    <a:cubicBezTo>
                      <a:pt x="1427" y="134"/>
                      <a:pt x="1427" y="132"/>
                      <a:pt x="1427" y="131"/>
                    </a:cubicBezTo>
                    <a:cubicBezTo>
                      <a:pt x="1425" y="131"/>
                      <a:pt x="1423" y="131"/>
                      <a:pt x="1420" y="131"/>
                    </a:cubicBezTo>
                    <a:cubicBezTo>
                      <a:pt x="1420" y="132"/>
                      <a:pt x="1420" y="134"/>
                      <a:pt x="1420" y="135"/>
                    </a:cubicBezTo>
                    <a:cubicBezTo>
                      <a:pt x="1419" y="135"/>
                      <a:pt x="1417" y="135"/>
                      <a:pt x="1416" y="135"/>
                    </a:cubicBezTo>
                    <a:cubicBezTo>
                      <a:pt x="1416" y="138"/>
                      <a:pt x="1416" y="141"/>
                      <a:pt x="1416" y="144"/>
                    </a:cubicBezTo>
                    <a:cubicBezTo>
                      <a:pt x="1415" y="144"/>
                      <a:pt x="1414" y="144"/>
                      <a:pt x="1413" y="144"/>
                    </a:cubicBezTo>
                    <a:cubicBezTo>
                      <a:pt x="1413" y="142"/>
                      <a:pt x="1413" y="141"/>
                      <a:pt x="1413" y="139"/>
                    </a:cubicBezTo>
                    <a:cubicBezTo>
                      <a:pt x="1412" y="139"/>
                      <a:pt x="1411" y="139"/>
                      <a:pt x="1410" y="139"/>
                    </a:cubicBezTo>
                    <a:cubicBezTo>
                      <a:pt x="1408" y="138"/>
                      <a:pt x="1406" y="136"/>
                      <a:pt x="1405" y="135"/>
                    </a:cubicBezTo>
                    <a:cubicBezTo>
                      <a:pt x="1403" y="135"/>
                      <a:pt x="1402" y="135"/>
                      <a:pt x="1400" y="135"/>
                    </a:cubicBezTo>
                    <a:cubicBezTo>
                      <a:pt x="1400" y="121"/>
                      <a:pt x="1400" y="107"/>
                      <a:pt x="1400" y="92"/>
                    </a:cubicBezTo>
                    <a:cubicBezTo>
                      <a:pt x="1398" y="89"/>
                      <a:pt x="1396" y="86"/>
                      <a:pt x="1394" y="83"/>
                    </a:cubicBezTo>
                    <a:cubicBezTo>
                      <a:pt x="1383" y="83"/>
                      <a:pt x="1372" y="83"/>
                      <a:pt x="1361" y="83"/>
                    </a:cubicBezTo>
                    <a:cubicBezTo>
                      <a:pt x="1361" y="100"/>
                      <a:pt x="1361" y="117"/>
                      <a:pt x="1361" y="135"/>
                    </a:cubicBezTo>
                    <a:cubicBezTo>
                      <a:pt x="1357" y="135"/>
                      <a:pt x="1352" y="135"/>
                      <a:pt x="1347" y="135"/>
                    </a:cubicBezTo>
                    <a:cubicBezTo>
                      <a:pt x="1347" y="100"/>
                      <a:pt x="1347" y="66"/>
                      <a:pt x="1347" y="32"/>
                    </a:cubicBezTo>
                    <a:cubicBezTo>
                      <a:pt x="1338" y="23"/>
                      <a:pt x="1318" y="23"/>
                      <a:pt x="1308" y="32"/>
                    </a:cubicBezTo>
                    <a:cubicBezTo>
                      <a:pt x="1308" y="45"/>
                      <a:pt x="1308" y="59"/>
                      <a:pt x="1308" y="72"/>
                    </a:cubicBezTo>
                    <a:cubicBezTo>
                      <a:pt x="1304" y="72"/>
                      <a:pt x="1299" y="72"/>
                      <a:pt x="1294" y="72"/>
                    </a:cubicBezTo>
                    <a:cubicBezTo>
                      <a:pt x="1285" y="74"/>
                      <a:pt x="1277" y="75"/>
                      <a:pt x="1268" y="77"/>
                    </a:cubicBezTo>
                    <a:cubicBezTo>
                      <a:pt x="1268" y="99"/>
                      <a:pt x="1268" y="122"/>
                      <a:pt x="1268" y="144"/>
                    </a:cubicBezTo>
                    <a:cubicBezTo>
                      <a:pt x="1266" y="144"/>
                      <a:pt x="1264" y="144"/>
                      <a:pt x="1261" y="144"/>
                    </a:cubicBezTo>
                    <a:cubicBezTo>
                      <a:pt x="1261" y="143"/>
                      <a:pt x="1261" y="142"/>
                      <a:pt x="1261" y="140"/>
                    </a:cubicBezTo>
                    <a:cubicBezTo>
                      <a:pt x="1260" y="140"/>
                      <a:pt x="1258" y="140"/>
                      <a:pt x="1257" y="140"/>
                    </a:cubicBezTo>
                    <a:cubicBezTo>
                      <a:pt x="1257" y="139"/>
                      <a:pt x="1257" y="138"/>
                      <a:pt x="1257" y="137"/>
                    </a:cubicBezTo>
                    <a:cubicBezTo>
                      <a:pt x="1258" y="137"/>
                      <a:pt x="1259" y="136"/>
                      <a:pt x="1260" y="136"/>
                    </a:cubicBezTo>
                    <a:cubicBezTo>
                      <a:pt x="1260" y="135"/>
                      <a:pt x="1260" y="134"/>
                      <a:pt x="1260" y="133"/>
                    </a:cubicBezTo>
                    <a:cubicBezTo>
                      <a:pt x="1259" y="132"/>
                      <a:pt x="1258" y="132"/>
                      <a:pt x="1257" y="131"/>
                    </a:cubicBezTo>
                    <a:cubicBezTo>
                      <a:pt x="1257" y="124"/>
                      <a:pt x="1257" y="117"/>
                      <a:pt x="1257" y="109"/>
                    </a:cubicBezTo>
                    <a:cubicBezTo>
                      <a:pt x="1258" y="109"/>
                      <a:pt x="1259" y="108"/>
                      <a:pt x="1260" y="108"/>
                    </a:cubicBezTo>
                    <a:cubicBezTo>
                      <a:pt x="1260" y="107"/>
                      <a:pt x="1260" y="106"/>
                      <a:pt x="1260" y="105"/>
                    </a:cubicBezTo>
                    <a:cubicBezTo>
                      <a:pt x="1259" y="105"/>
                      <a:pt x="1258" y="104"/>
                      <a:pt x="1257" y="103"/>
                    </a:cubicBezTo>
                    <a:cubicBezTo>
                      <a:pt x="1257" y="103"/>
                      <a:pt x="1257" y="102"/>
                      <a:pt x="1257" y="101"/>
                    </a:cubicBezTo>
                    <a:cubicBezTo>
                      <a:pt x="1256" y="101"/>
                      <a:pt x="1256" y="101"/>
                      <a:pt x="1255" y="101"/>
                    </a:cubicBezTo>
                    <a:cubicBezTo>
                      <a:pt x="1255" y="100"/>
                      <a:pt x="1255" y="99"/>
                      <a:pt x="1255" y="97"/>
                    </a:cubicBezTo>
                    <a:cubicBezTo>
                      <a:pt x="1256" y="97"/>
                      <a:pt x="1256" y="97"/>
                      <a:pt x="1257" y="97"/>
                    </a:cubicBezTo>
                    <a:cubicBezTo>
                      <a:pt x="1257" y="96"/>
                      <a:pt x="1257" y="95"/>
                      <a:pt x="1257" y="94"/>
                    </a:cubicBezTo>
                    <a:cubicBezTo>
                      <a:pt x="1256" y="93"/>
                      <a:pt x="1255" y="93"/>
                      <a:pt x="1254" y="92"/>
                    </a:cubicBezTo>
                    <a:cubicBezTo>
                      <a:pt x="1252" y="80"/>
                      <a:pt x="1250" y="70"/>
                      <a:pt x="1238" y="64"/>
                    </a:cubicBezTo>
                    <a:cubicBezTo>
                      <a:pt x="1239" y="64"/>
                      <a:pt x="1239" y="64"/>
                      <a:pt x="1240" y="63"/>
                    </a:cubicBezTo>
                    <a:cubicBezTo>
                      <a:pt x="1240" y="62"/>
                      <a:pt x="1240" y="61"/>
                      <a:pt x="1240" y="60"/>
                    </a:cubicBezTo>
                    <a:cubicBezTo>
                      <a:pt x="1239" y="60"/>
                      <a:pt x="1238" y="59"/>
                      <a:pt x="1238" y="59"/>
                    </a:cubicBezTo>
                    <a:cubicBezTo>
                      <a:pt x="1238" y="57"/>
                      <a:pt x="1238" y="56"/>
                      <a:pt x="1238" y="55"/>
                    </a:cubicBezTo>
                    <a:cubicBezTo>
                      <a:pt x="1237" y="55"/>
                      <a:pt x="1236" y="55"/>
                      <a:pt x="1236" y="55"/>
                    </a:cubicBezTo>
                    <a:cubicBezTo>
                      <a:pt x="1236" y="52"/>
                      <a:pt x="1236" y="49"/>
                      <a:pt x="1236" y="46"/>
                    </a:cubicBezTo>
                    <a:cubicBezTo>
                      <a:pt x="1236" y="46"/>
                      <a:pt x="1237" y="46"/>
                      <a:pt x="1237" y="46"/>
                    </a:cubicBezTo>
                    <a:cubicBezTo>
                      <a:pt x="1237" y="45"/>
                      <a:pt x="1237" y="45"/>
                      <a:pt x="1237" y="44"/>
                    </a:cubicBezTo>
                    <a:cubicBezTo>
                      <a:pt x="1236" y="44"/>
                      <a:pt x="1236" y="43"/>
                      <a:pt x="1235" y="43"/>
                    </a:cubicBezTo>
                    <a:cubicBezTo>
                      <a:pt x="1234" y="41"/>
                      <a:pt x="1232" y="38"/>
                      <a:pt x="1231" y="36"/>
                    </a:cubicBezTo>
                    <a:cubicBezTo>
                      <a:pt x="1231" y="36"/>
                      <a:pt x="1231" y="35"/>
                      <a:pt x="1231" y="35"/>
                    </a:cubicBezTo>
                    <a:cubicBezTo>
                      <a:pt x="1231" y="35"/>
                      <a:pt x="1230" y="35"/>
                      <a:pt x="1230" y="35"/>
                    </a:cubicBezTo>
                    <a:cubicBezTo>
                      <a:pt x="1230" y="34"/>
                      <a:pt x="1230" y="33"/>
                      <a:pt x="1230" y="32"/>
                    </a:cubicBezTo>
                    <a:cubicBezTo>
                      <a:pt x="1232" y="29"/>
                      <a:pt x="1231" y="24"/>
                      <a:pt x="1229" y="21"/>
                    </a:cubicBezTo>
                    <a:cubicBezTo>
                      <a:pt x="1228" y="18"/>
                      <a:pt x="1228" y="18"/>
                      <a:pt x="1228" y="18"/>
                    </a:cubicBezTo>
                    <a:cubicBezTo>
                      <a:pt x="1227" y="21"/>
                      <a:pt x="1227" y="21"/>
                      <a:pt x="1227" y="21"/>
                    </a:cubicBezTo>
                    <a:cubicBezTo>
                      <a:pt x="1225" y="24"/>
                      <a:pt x="1225" y="29"/>
                      <a:pt x="1227" y="32"/>
                    </a:cubicBezTo>
                    <a:cubicBezTo>
                      <a:pt x="1227" y="33"/>
                      <a:pt x="1227" y="34"/>
                      <a:pt x="1227" y="35"/>
                    </a:cubicBezTo>
                    <a:cubicBezTo>
                      <a:pt x="1227" y="35"/>
                      <a:pt x="1226" y="35"/>
                      <a:pt x="1226" y="35"/>
                    </a:cubicBezTo>
                    <a:cubicBezTo>
                      <a:pt x="1226" y="35"/>
                      <a:pt x="1226" y="36"/>
                      <a:pt x="1226" y="36"/>
                    </a:cubicBezTo>
                    <a:cubicBezTo>
                      <a:pt x="1224" y="39"/>
                      <a:pt x="1223" y="41"/>
                      <a:pt x="1221" y="43"/>
                    </a:cubicBezTo>
                    <a:cubicBezTo>
                      <a:pt x="1221" y="43"/>
                      <a:pt x="1220" y="44"/>
                      <a:pt x="1219" y="44"/>
                    </a:cubicBezTo>
                    <a:cubicBezTo>
                      <a:pt x="1219" y="45"/>
                      <a:pt x="1219" y="45"/>
                      <a:pt x="1219" y="46"/>
                    </a:cubicBezTo>
                    <a:cubicBezTo>
                      <a:pt x="1220" y="46"/>
                      <a:pt x="1220" y="46"/>
                      <a:pt x="1221" y="46"/>
                    </a:cubicBezTo>
                    <a:cubicBezTo>
                      <a:pt x="1221" y="49"/>
                      <a:pt x="1221" y="52"/>
                      <a:pt x="1221" y="55"/>
                    </a:cubicBezTo>
                    <a:cubicBezTo>
                      <a:pt x="1220" y="55"/>
                      <a:pt x="1220" y="55"/>
                      <a:pt x="1219" y="55"/>
                    </a:cubicBezTo>
                    <a:cubicBezTo>
                      <a:pt x="1219" y="56"/>
                      <a:pt x="1219" y="57"/>
                      <a:pt x="1219" y="59"/>
                    </a:cubicBezTo>
                    <a:cubicBezTo>
                      <a:pt x="1218" y="59"/>
                      <a:pt x="1217" y="60"/>
                      <a:pt x="1216" y="60"/>
                    </a:cubicBezTo>
                    <a:cubicBezTo>
                      <a:pt x="1216" y="61"/>
                      <a:pt x="1216" y="62"/>
                      <a:pt x="1216" y="63"/>
                    </a:cubicBezTo>
                    <a:cubicBezTo>
                      <a:pt x="1217" y="63"/>
                      <a:pt x="1217" y="64"/>
                      <a:pt x="1218" y="64"/>
                    </a:cubicBezTo>
                    <a:cubicBezTo>
                      <a:pt x="1206" y="70"/>
                      <a:pt x="1203" y="80"/>
                      <a:pt x="1202" y="92"/>
                    </a:cubicBezTo>
                    <a:cubicBezTo>
                      <a:pt x="1201" y="93"/>
                      <a:pt x="1200" y="94"/>
                      <a:pt x="1199" y="94"/>
                    </a:cubicBezTo>
                    <a:cubicBezTo>
                      <a:pt x="1199" y="95"/>
                      <a:pt x="1199" y="96"/>
                      <a:pt x="1199" y="97"/>
                    </a:cubicBezTo>
                    <a:cubicBezTo>
                      <a:pt x="1200" y="97"/>
                      <a:pt x="1200" y="97"/>
                      <a:pt x="1201" y="97"/>
                    </a:cubicBezTo>
                    <a:cubicBezTo>
                      <a:pt x="1201" y="98"/>
                      <a:pt x="1201" y="100"/>
                      <a:pt x="1201" y="101"/>
                    </a:cubicBezTo>
                    <a:cubicBezTo>
                      <a:pt x="1200" y="101"/>
                      <a:pt x="1200" y="101"/>
                      <a:pt x="1199" y="101"/>
                    </a:cubicBezTo>
                    <a:cubicBezTo>
                      <a:pt x="1199" y="102"/>
                      <a:pt x="1199" y="103"/>
                      <a:pt x="1199" y="103"/>
                    </a:cubicBezTo>
                    <a:cubicBezTo>
                      <a:pt x="1198" y="104"/>
                      <a:pt x="1197" y="104"/>
                      <a:pt x="1196" y="105"/>
                    </a:cubicBezTo>
                    <a:cubicBezTo>
                      <a:pt x="1196" y="106"/>
                      <a:pt x="1196" y="107"/>
                      <a:pt x="1196" y="108"/>
                    </a:cubicBezTo>
                    <a:cubicBezTo>
                      <a:pt x="1197" y="108"/>
                      <a:pt x="1198" y="109"/>
                      <a:pt x="1199" y="109"/>
                    </a:cubicBezTo>
                    <a:cubicBezTo>
                      <a:pt x="1199" y="116"/>
                      <a:pt x="1199" y="124"/>
                      <a:pt x="1199" y="131"/>
                    </a:cubicBezTo>
                    <a:cubicBezTo>
                      <a:pt x="1198" y="132"/>
                      <a:pt x="1197" y="132"/>
                      <a:pt x="1196" y="133"/>
                    </a:cubicBezTo>
                    <a:cubicBezTo>
                      <a:pt x="1196" y="134"/>
                      <a:pt x="1196" y="135"/>
                      <a:pt x="1196" y="136"/>
                    </a:cubicBezTo>
                    <a:cubicBezTo>
                      <a:pt x="1197" y="136"/>
                      <a:pt x="1198" y="137"/>
                      <a:pt x="1199" y="137"/>
                    </a:cubicBezTo>
                    <a:cubicBezTo>
                      <a:pt x="1199" y="138"/>
                      <a:pt x="1199" y="139"/>
                      <a:pt x="1199" y="141"/>
                    </a:cubicBezTo>
                    <a:cubicBezTo>
                      <a:pt x="1196" y="142"/>
                      <a:pt x="1194" y="143"/>
                      <a:pt x="1191" y="144"/>
                    </a:cubicBezTo>
                    <a:cubicBezTo>
                      <a:pt x="1189" y="144"/>
                      <a:pt x="1186" y="144"/>
                      <a:pt x="1183" y="144"/>
                    </a:cubicBezTo>
                    <a:cubicBezTo>
                      <a:pt x="1183" y="125"/>
                      <a:pt x="1183" y="107"/>
                      <a:pt x="1183" y="88"/>
                    </a:cubicBezTo>
                    <a:cubicBezTo>
                      <a:pt x="1176" y="88"/>
                      <a:pt x="1169" y="88"/>
                      <a:pt x="1162" y="88"/>
                    </a:cubicBezTo>
                    <a:cubicBezTo>
                      <a:pt x="1162" y="83"/>
                      <a:pt x="1162" y="77"/>
                      <a:pt x="1162" y="72"/>
                    </a:cubicBezTo>
                    <a:cubicBezTo>
                      <a:pt x="1159" y="72"/>
                      <a:pt x="1155" y="72"/>
                      <a:pt x="1152" y="72"/>
                    </a:cubicBezTo>
                    <a:cubicBezTo>
                      <a:pt x="1151" y="73"/>
                      <a:pt x="1149" y="74"/>
                      <a:pt x="1148" y="75"/>
                    </a:cubicBezTo>
                    <a:cubicBezTo>
                      <a:pt x="1148" y="77"/>
                      <a:pt x="1148" y="78"/>
                      <a:pt x="1148" y="80"/>
                    </a:cubicBezTo>
                    <a:cubicBezTo>
                      <a:pt x="1146" y="80"/>
                      <a:pt x="1144" y="80"/>
                      <a:pt x="1143" y="80"/>
                    </a:cubicBezTo>
                    <a:cubicBezTo>
                      <a:pt x="1141" y="81"/>
                      <a:pt x="1139" y="82"/>
                      <a:pt x="1137" y="83"/>
                    </a:cubicBezTo>
                    <a:cubicBezTo>
                      <a:pt x="1137" y="85"/>
                      <a:pt x="1137" y="86"/>
                      <a:pt x="1137" y="88"/>
                    </a:cubicBezTo>
                    <a:cubicBezTo>
                      <a:pt x="1135" y="88"/>
                      <a:pt x="1133" y="88"/>
                      <a:pt x="1131" y="88"/>
                    </a:cubicBezTo>
                    <a:cubicBezTo>
                      <a:pt x="1131" y="106"/>
                      <a:pt x="1131" y="124"/>
                      <a:pt x="1131" y="142"/>
                    </a:cubicBezTo>
                    <a:cubicBezTo>
                      <a:pt x="1128" y="142"/>
                      <a:pt x="1126" y="142"/>
                      <a:pt x="1124" y="142"/>
                    </a:cubicBezTo>
                    <a:cubicBezTo>
                      <a:pt x="1124" y="98"/>
                      <a:pt x="1124" y="53"/>
                      <a:pt x="1124" y="8"/>
                    </a:cubicBezTo>
                    <a:cubicBezTo>
                      <a:pt x="1123" y="7"/>
                      <a:pt x="1122" y="6"/>
                      <a:pt x="1121" y="5"/>
                    </a:cubicBezTo>
                    <a:cubicBezTo>
                      <a:pt x="1115" y="4"/>
                      <a:pt x="1110" y="2"/>
                      <a:pt x="1104" y="0"/>
                    </a:cubicBezTo>
                    <a:cubicBezTo>
                      <a:pt x="1088" y="3"/>
                      <a:pt x="1072" y="6"/>
                      <a:pt x="1056" y="8"/>
                    </a:cubicBezTo>
                    <a:cubicBezTo>
                      <a:pt x="1052" y="10"/>
                      <a:pt x="1048" y="11"/>
                      <a:pt x="1045" y="13"/>
                    </a:cubicBezTo>
                    <a:cubicBezTo>
                      <a:pt x="1045" y="37"/>
                      <a:pt x="1045" y="61"/>
                      <a:pt x="1045" y="85"/>
                    </a:cubicBezTo>
                    <a:cubicBezTo>
                      <a:pt x="1032" y="85"/>
                      <a:pt x="1019" y="85"/>
                      <a:pt x="1006" y="85"/>
                    </a:cubicBezTo>
                    <a:cubicBezTo>
                      <a:pt x="999" y="87"/>
                      <a:pt x="992" y="89"/>
                      <a:pt x="985" y="91"/>
                    </a:cubicBezTo>
                    <a:cubicBezTo>
                      <a:pt x="985" y="106"/>
                      <a:pt x="985" y="121"/>
                      <a:pt x="985" y="136"/>
                    </a:cubicBezTo>
                    <a:cubicBezTo>
                      <a:pt x="983" y="136"/>
                      <a:pt x="980" y="136"/>
                      <a:pt x="978" y="136"/>
                    </a:cubicBezTo>
                    <a:cubicBezTo>
                      <a:pt x="978" y="135"/>
                      <a:pt x="978" y="134"/>
                      <a:pt x="978" y="133"/>
                    </a:cubicBezTo>
                    <a:cubicBezTo>
                      <a:pt x="975" y="133"/>
                      <a:pt x="972" y="133"/>
                      <a:pt x="970" y="133"/>
                    </a:cubicBezTo>
                    <a:cubicBezTo>
                      <a:pt x="970" y="132"/>
                      <a:pt x="970" y="131"/>
                      <a:pt x="970" y="130"/>
                    </a:cubicBezTo>
                    <a:cubicBezTo>
                      <a:pt x="961" y="130"/>
                      <a:pt x="952" y="130"/>
                      <a:pt x="943" y="130"/>
                    </a:cubicBezTo>
                    <a:cubicBezTo>
                      <a:pt x="943" y="128"/>
                      <a:pt x="943" y="127"/>
                      <a:pt x="943" y="125"/>
                    </a:cubicBezTo>
                    <a:cubicBezTo>
                      <a:pt x="929" y="125"/>
                      <a:pt x="915" y="125"/>
                      <a:pt x="901" y="125"/>
                    </a:cubicBezTo>
                    <a:cubicBezTo>
                      <a:pt x="901" y="128"/>
                      <a:pt x="901" y="130"/>
                      <a:pt x="901" y="133"/>
                    </a:cubicBezTo>
                    <a:cubicBezTo>
                      <a:pt x="895" y="133"/>
                      <a:pt x="888" y="133"/>
                      <a:pt x="881" y="133"/>
                    </a:cubicBezTo>
                    <a:cubicBezTo>
                      <a:pt x="881" y="138"/>
                      <a:pt x="881" y="142"/>
                      <a:pt x="881" y="147"/>
                    </a:cubicBezTo>
                    <a:cubicBezTo>
                      <a:pt x="868" y="148"/>
                      <a:pt x="856" y="149"/>
                      <a:pt x="843" y="150"/>
                    </a:cubicBezTo>
                    <a:cubicBezTo>
                      <a:pt x="843" y="145"/>
                      <a:pt x="843" y="141"/>
                      <a:pt x="843" y="136"/>
                    </a:cubicBezTo>
                    <a:cubicBezTo>
                      <a:pt x="841" y="136"/>
                      <a:pt x="839" y="136"/>
                      <a:pt x="837" y="136"/>
                    </a:cubicBezTo>
                    <a:cubicBezTo>
                      <a:pt x="837" y="133"/>
                      <a:pt x="837" y="130"/>
                      <a:pt x="837" y="127"/>
                    </a:cubicBezTo>
                    <a:cubicBezTo>
                      <a:pt x="836" y="127"/>
                      <a:pt x="835" y="127"/>
                      <a:pt x="834" y="127"/>
                    </a:cubicBezTo>
                    <a:cubicBezTo>
                      <a:pt x="834" y="120"/>
                      <a:pt x="834" y="114"/>
                      <a:pt x="834" y="108"/>
                    </a:cubicBezTo>
                    <a:cubicBezTo>
                      <a:pt x="833" y="108"/>
                      <a:pt x="832" y="108"/>
                      <a:pt x="831" y="108"/>
                    </a:cubicBezTo>
                    <a:cubicBezTo>
                      <a:pt x="831" y="103"/>
                      <a:pt x="831" y="97"/>
                      <a:pt x="831" y="92"/>
                    </a:cubicBezTo>
                    <a:cubicBezTo>
                      <a:pt x="829" y="92"/>
                      <a:pt x="827" y="92"/>
                      <a:pt x="825" y="92"/>
                    </a:cubicBezTo>
                    <a:cubicBezTo>
                      <a:pt x="825" y="92"/>
                      <a:pt x="825" y="93"/>
                      <a:pt x="825" y="94"/>
                    </a:cubicBezTo>
                    <a:cubicBezTo>
                      <a:pt x="817" y="90"/>
                      <a:pt x="810" y="86"/>
                      <a:pt x="802" y="82"/>
                    </a:cubicBezTo>
                    <a:cubicBezTo>
                      <a:pt x="801" y="79"/>
                      <a:pt x="801" y="76"/>
                      <a:pt x="800" y="73"/>
                    </a:cubicBezTo>
                    <a:cubicBezTo>
                      <a:pt x="800" y="76"/>
                      <a:pt x="800" y="79"/>
                      <a:pt x="799" y="82"/>
                    </a:cubicBezTo>
                    <a:cubicBezTo>
                      <a:pt x="792" y="85"/>
                      <a:pt x="784" y="89"/>
                      <a:pt x="777" y="92"/>
                    </a:cubicBezTo>
                    <a:cubicBezTo>
                      <a:pt x="777" y="92"/>
                      <a:pt x="777" y="91"/>
                      <a:pt x="777" y="91"/>
                    </a:cubicBezTo>
                    <a:cubicBezTo>
                      <a:pt x="774" y="91"/>
                      <a:pt x="772" y="91"/>
                      <a:pt x="770" y="91"/>
                    </a:cubicBezTo>
                    <a:cubicBezTo>
                      <a:pt x="770" y="97"/>
                      <a:pt x="770" y="102"/>
                      <a:pt x="770" y="108"/>
                    </a:cubicBezTo>
                    <a:cubicBezTo>
                      <a:pt x="769" y="108"/>
                      <a:pt x="768" y="108"/>
                      <a:pt x="767" y="108"/>
                    </a:cubicBezTo>
                    <a:cubicBezTo>
                      <a:pt x="767" y="114"/>
                      <a:pt x="767" y="119"/>
                      <a:pt x="767" y="125"/>
                    </a:cubicBezTo>
                    <a:cubicBezTo>
                      <a:pt x="766" y="125"/>
                      <a:pt x="764" y="125"/>
                      <a:pt x="763" y="125"/>
                    </a:cubicBezTo>
                    <a:cubicBezTo>
                      <a:pt x="763" y="129"/>
                      <a:pt x="763" y="133"/>
                      <a:pt x="763" y="138"/>
                    </a:cubicBezTo>
                    <a:cubicBezTo>
                      <a:pt x="758" y="138"/>
                      <a:pt x="753" y="138"/>
                      <a:pt x="748" y="138"/>
                    </a:cubicBezTo>
                    <a:cubicBezTo>
                      <a:pt x="748" y="139"/>
                      <a:pt x="748" y="140"/>
                      <a:pt x="748" y="141"/>
                    </a:cubicBezTo>
                    <a:cubicBezTo>
                      <a:pt x="734" y="139"/>
                      <a:pt x="734" y="139"/>
                      <a:pt x="734" y="139"/>
                    </a:cubicBezTo>
                    <a:cubicBezTo>
                      <a:pt x="734" y="71"/>
                      <a:pt x="734" y="71"/>
                      <a:pt x="734" y="71"/>
                    </a:cubicBezTo>
                    <a:cubicBezTo>
                      <a:pt x="727" y="71"/>
                      <a:pt x="727" y="71"/>
                      <a:pt x="727" y="71"/>
                    </a:cubicBezTo>
                    <a:cubicBezTo>
                      <a:pt x="719" y="75"/>
                      <a:pt x="719" y="75"/>
                      <a:pt x="719" y="75"/>
                    </a:cubicBezTo>
                    <a:cubicBezTo>
                      <a:pt x="719" y="71"/>
                      <a:pt x="719" y="71"/>
                      <a:pt x="719" y="71"/>
                    </a:cubicBezTo>
                    <a:cubicBezTo>
                      <a:pt x="717" y="71"/>
                      <a:pt x="717" y="71"/>
                      <a:pt x="717" y="71"/>
                    </a:cubicBezTo>
                    <a:cubicBezTo>
                      <a:pt x="714" y="73"/>
                      <a:pt x="714" y="73"/>
                      <a:pt x="714" y="73"/>
                    </a:cubicBezTo>
                    <a:cubicBezTo>
                      <a:pt x="714" y="110"/>
                      <a:pt x="714" y="110"/>
                      <a:pt x="714" y="110"/>
                    </a:cubicBezTo>
                    <a:cubicBezTo>
                      <a:pt x="706" y="110"/>
                      <a:pt x="706" y="110"/>
                      <a:pt x="706" y="110"/>
                    </a:cubicBezTo>
                    <a:cubicBezTo>
                      <a:pt x="706" y="53"/>
                      <a:pt x="706" y="53"/>
                      <a:pt x="706" y="53"/>
                    </a:cubicBezTo>
                    <a:cubicBezTo>
                      <a:pt x="701" y="53"/>
                      <a:pt x="701" y="53"/>
                      <a:pt x="701" y="53"/>
                    </a:cubicBezTo>
                    <a:cubicBezTo>
                      <a:pt x="701" y="14"/>
                      <a:pt x="701" y="14"/>
                      <a:pt x="701" y="14"/>
                    </a:cubicBezTo>
                    <a:cubicBezTo>
                      <a:pt x="684" y="14"/>
                      <a:pt x="684" y="14"/>
                      <a:pt x="684" y="14"/>
                    </a:cubicBezTo>
                    <a:cubicBezTo>
                      <a:pt x="684" y="8"/>
                      <a:pt x="684" y="8"/>
                      <a:pt x="684" y="8"/>
                    </a:cubicBezTo>
                    <a:cubicBezTo>
                      <a:pt x="667" y="8"/>
                      <a:pt x="667" y="8"/>
                      <a:pt x="667" y="8"/>
                    </a:cubicBezTo>
                    <a:cubicBezTo>
                      <a:pt x="660" y="14"/>
                      <a:pt x="660" y="14"/>
                      <a:pt x="660" y="14"/>
                    </a:cubicBezTo>
                    <a:cubicBezTo>
                      <a:pt x="647" y="14"/>
                      <a:pt x="647" y="14"/>
                      <a:pt x="647" y="14"/>
                    </a:cubicBezTo>
                    <a:cubicBezTo>
                      <a:pt x="637" y="19"/>
                      <a:pt x="637" y="19"/>
                      <a:pt x="637" y="19"/>
                    </a:cubicBezTo>
                    <a:cubicBezTo>
                      <a:pt x="637" y="55"/>
                      <a:pt x="637" y="55"/>
                      <a:pt x="637" y="55"/>
                    </a:cubicBezTo>
                    <a:cubicBezTo>
                      <a:pt x="629" y="55"/>
                      <a:pt x="629" y="55"/>
                      <a:pt x="629" y="55"/>
                    </a:cubicBezTo>
                    <a:cubicBezTo>
                      <a:pt x="629" y="23"/>
                      <a:pt x="629" y="23"/>
                      <a:pt x="629" y="23"/>
                    </a:cubicBezTo>
                    <a:cubicBezTo>
                      <a:pt x="584" y="23"/>
                      <a:pt x="584" y="23"/>
                      <a:pt x="584" y="23"/>
                    </a:cubicBezTo>
                    <a:cubicBezTo>
                      <a:pt x="584" y="47"/>
                      <a:pt x="584" y="47"/>
                      <a:pt x="584" y="47"/>
                    </a:cubicBezTo>
                    <a:cubicBezTo>
                      <a:pt x="582" y="47"/>
                      <a:pt x="582" y="47"/>
                      <a:pt x="582" y="47"/>
                    </a:cubicBezTo>
                    <a:cubicBezTo>
                      <a:pt x="582" y="43"/>
                      <a:pt x="582" y="43"/>
                      <a:pt x="582" y="43"/>
                    </a:cubicBezTo>
                    <a:cubicBezTo>
                      <a:pt x="576" y="43"/>
                      <a:pt x="576" y="43"/>
                      <a:pt x="576" y="43"/>
                    </a:cubicBezTo>
                    <a:cubicBezTo>
                      <a:pt x="576" y="47"/>
                      <a:pt x="576" y="47"/>
                      <a:pt x="576" y="47"/>
                    </a:cubicBezTo>
                    <a:cubicBezTo>
                      <a:pt x="571" y="47"/>
                      <a:pt x="571" y="47"/>
                      <a:pt x="571" y="47"/>
                    </a:cubicBezTo>
                    <a:cubicBezTo>
                      <a:pt x="571" y="51"/>
                      <a:pt x="571" y="51"/>
                      <a:pt x="571" y="51"/>
                    </a:cubicBezTo>
                    <a:cubicBezTo>
                      <a:pt x="560" y="51"/>
                      <a:pt x="560" y="51"/>
                      <a:pt x="560" y="51"/>
                    </a:cubicBezTo>
                    <a:cubicBezTo>
                      <a:pt x="560" y="45"/>
                      <a:pt x="560" y="45"/>
                      <a:pt x="560" y="45"/>
                    </a:cubicBezTo>
                    <a:cubicBezTo>
                      <a:pt x="554" y="45"/>
                      <a:pt x="554" y="45"/>
                      <a:pt x="554" y="45"/>
                    </a:cubicBezTo>
                    <a:cubicBezTo>
                      <a:pt x="554" y="42"/>
                      <a:pt x="554" y="42"/>
                      <a:pt x="554" y="42"/>
                    </a:cubicBezTo>
                    <a:cubicBezTo>
                      <a:pt x="546" y="42"/>
                      <a:pt x="546" y="42"/>
                      <a:pt x="546" y="42"/>
                    </a:cubicBezTo>
                    <a:cubicBezTo>
                      <a:pt x="546" y="45"/>
                      <a:pt x="546" y="45"/>
                      <a:pt x="546" y="45"/>
                    </a:cubicBezTo>
                    <a:cubicBezTo>
                      <a:pt x="543" y="45"/>
                      <a:pt x="543" y="45"/>
                      <a:pt x="543" y="45"/>
                    </a:cubicBezTo>
                    <a:cubicBezTo>
                      <a:pt x="543" y="49"/>
                      <a:pt x="543" y="49"/>
                      <a:pt x="543" y="49"/>
                    </a:cubicBezTo>
                    <a:cubicBezTo>
                      <a:pt x="530" y="53"/>
                      <a:pt x="530" y="53"/>
                      <a:pt x="530" y="53"/>
                    </a:cubicBezTo>
                    <a:cubicBezTo>
                      <a:pt x="530" y="58"/>
                      <a:pt x="530" y="58"/>
                      <a:pt x="530" y="58"/>
                    </a:cubicBezTo>
                    <a:cubicBezTo>
                      <a:pt x="519" y="58"/>
                      <a:pt x="519" y="58"/>
                      <a:pt x="519" y="58"/>
                    </a:cubicBezTo>
                    <a:cubicBezTo>
                      <a:pt x="519" y="57"/>
                      <a:pt x="519" y="57"/>
                      <a:pt x="519" y="57"/>
                    </a:cubicBezTo>
                    <a:cubicBezTo>
                      <a:pt x="520" y="57"/>
                      <a:pt x="520" y="57"/>
                      <a:pt x="520" y="57"/>
                    </a:cubicBezTo>
                    <a:cubicBezTo>
                      <a:pt x="520" y="55"/>
                      <a:pt x="520" y="55"/>
                      <a:pt x="520" y="55"/>
                    </a:cubicBezTo>
                    <a:cubicBezTo>
                      <a:pt x="515" y="51"/>
                      <a:pt x="515" y="51"/>
                      <a:pt x="515" y="51"/>
                    </a:cubicBezTo>
                    <a:cubicBezTo>
                      <a:pt x="515" y="36"/>
                      <a:pt x="515" y="36"/>
                      <a:pt x="515" y="36"/>
                    </a:cubicBezTo>
                    <a:cubicBezTo>
                      <a:pt x="511" y="36"/>
                      <a:pt x="511" y="36"/>
                      <a:pt x="511" y="36"/>
                    </a:cubicBezTo>
                    <a:cubicBezTo>
                      <a:pt x="511" y="38"/>
                      <a:pt x="511" y="38"/>
                      <a:pt x="511" y="38"/>
                    </a:cubicBezTo>
                    <a:cubicBezTo>
                      <a:pt x="506" y="38"/>
                      <a:pt x="506" y="38"/>
                      <a:pt x="506" y="38"/>
                    </a:cubicBezTo>
                    <a:cubicBezTo>
                      <a:pt x="506" y="36"/>
                      <a:pt x="506" y="36"/>
                      <a:pt x="506" y="36"/>
                    </a:cubicBezTo>
                    <a:cubicBezTo>
                      <a:pt x="502" y="36"/>
                      <a:pt x="502" y="36"/>
                      <a:pt x="502" y="36"/>
                    </a:cubicBezTo>
                    <a:cubicBezTo>
                      <a:pt x="502" y="49"/>
                      <a:pt x="502" y="49"/>
                      <a:pt x="502" y="49"/>
                    </a:cubicBezTo>
                    <a:cubicBezTo>
                      <a:pt x="496" y="49"/>
                      <a:pt x="496" y="49"/>
                      <a:pt x="496" y="49"/>
                    </a:cubicBezTo>
                    <a:cubicBezTo>
                      <a:pt x="492" y="47"/>
                      <a:pt x="492" y="47"/>
                      <a:pt x="492" y="47"/>
                    </a:cubicBezTo>
                    <a:cubicBezTo>
                      <a:pt x="487" y="49"/>
                      <a:pt x="487" y="49"/>
                      <a:pt x="487" y="49"/>
                    </a:cubicBezTo>
                    <a:cubicBezTo>
                      <a:pt x="487" y="57"/>
                      <a:pt x="487" y="57"/>
                      <a:pt x="487" y="57"/>
                    </a:cubicBezTo>
                    <a:cubicBezTo>
                      <a:pt x="485" y="57"/>
                      <a:pt x="485" y="57"/>
                      <a:pt x="485" y="57"/>
                    </a:cubicBezTo>
                    <a:cubicBezTo>
                      <a:pt x="485" y="53"/>
                      <a:pt x="485" y="53"/>
                      <a:pt x="485" y="53"/>
                    </a:cubicBezTo>
                    <a:cubicBezTo>
                      <a:pt x="481" y="53"/>
                      <a:pt x="481" y="53"/>
                      <a:pt x="481" y="53"/>
                    </a:cubicBezTo>
                    <a:cubicBezTo>
                      <a:pt x="481" y="73"/>
                      <a:pt x="481" y="73"/>
                      <a:pt x="481" y="73"/>
                    </a:cubicBezTo>
                    <a:cubicBezTo>
                      <a:pt x="480" y="73"/>
                      <a:pt x="480" y="73"/>
                      <a:pt x="480" y="73"/>
                    </a:cubicBezTo>
                    <a:cubicBezTo>
                      <a:pt x="480" y="81"/>
                      <a:pt x="480" y="81"/>
                      <a:pt x="480" y="81"/>
                    </a:cubicBezTo>
                    <a:cubicBezTo>
                      <a:pt x="476" y="81"/>
                      <a:pt x="476" y="81"/>
                      <a:pt x="476" y="81"/>
                    </a:cubicBezTo>
                    <a:cubicBezTo>
                      <a:pt x="476" y="131"/>
                      <a:pt x="476" y="131"/>
                      <a:pt x="476" y="131"/>
                    </a:cubicBezTo>
                    <a:cubicBezTo>
                      <a:pt x="470" y="131"/>
                      <a:pt x="470" y="131"/>
                      <a:pt x="470" y="131"/>
                    </a:cubicBezTo>
                    <a:cubicBezTo>
                      <a:pt x="470" y="135"/>
                      <a:pt x="470" y="135"/>
                      <a:pt x="470" y="135"/>
                    </a:cubicBezTo>
                    <a:cubicBezTo>
                      <a:pt x="461" y="135"/>
                      <a:pt x="461" y="135"/>
                      <a:pt x="461" y="135"/>
                    </a:cubicBezTo>
                    <a:cubicBezTo>
                      <a:pt x="461" y="136"/>
                      <a:pt x="461" y="136"/>
                      <a:pt x="461" y="136"/>
                    </a:cubicBezTo>
                    <a:cubicBezTo>
                      <a:pt x="457" y="136"/>
                      <a:pt x="457" y="136"/>
                      <a:pt x="457" y="136"/>
                    </a:cubicBezTo>
                    <a:cubicBezTo>
                      <a:pt x="457" y="146"/>
                      <a:pt x="457" y="146"/>
                      <a:pt x="457" y="146"/>
                    </a:cubicBezTo>
                    <a:cubicBezTo>
                      <a:pt x="459" y="146"/>
                      <a:pt x="459" y="146"/>
                      <a:pt x="459" y="146"/>
                    </a:cubicBezTo>
                    <a:cubicBezTo>
                      <a:pt x="459" y="155"/>
                      <a:pt x="459" y="155"/>
                      <a:pt x="459" y="155"/>
                    </a:cubicBezTo>
                    <a:cubicBezTo>
                      <a:pt x="452" y="159"/>
                      <a:pt x="452" y="159"/>
                      <a:pt x="452" y="159"/>
                    </a:cubicBezTo>
                    <a:cubicBezTo>
                      <a:pt x="452" y="166"/>
                      <a:pt x="452" y="166"/>
                      <a:pt x="452" y="166"/>
                    </a:cubicBezTo>
                    <a:cubicBezTo>
                      <a:pt x="446" y="166"/>
                      <a:pt x="446" y="166"/>
                      <a:pt x="446" y="166"/>
                    </a:cubicBezTo>
                    <a:cubicBezTo>
                      <a:pt x="446" y="159"/>
                      <a:pt x="446" y="159"/>
                      <a:pt x="446" y="159"/>
                    </a:cubicBezTo>
                    <a:cubicBezTo>
                      <a:pt x="440" y="159"/>
                      <a:pt x="440" y="159"/>
                      <a:pt x="440" y="159"/>
                    </a:cubicBezTo>
                    <a:cubicBezTo>
                      <a:pt x="440" y="157"/>
                      <a:pt x="440" y="157"/>
                      <a:pt x="440" y="157"/>
                    </a:cubicBezTo>
                    <a:cubicBezTo>
                      <a:pt x="433" y="157"/>
                      <a:pt x="433" y="157"/>
                      <a:pt x="433" y="157"/>
                    </a:cubicBezTo>
                    <a:cubicBezTo>
                      <a:pt x="433" y="133"/>
                      <a:pt x="433" y="133"/>
                      <a:pt x="433" y="133"/>
                    </a:cubicBezTo>
                    <a:cubicBezTo>
                      <a:pt x="435" y="131"/>
                      <a:pt x="435" y="131"/>
                      <a:pt x="435" y="131"/>
                    </a:cubicBezTo>
                    <a:cubicBezTo>
                      <a:pt x="435" y="125"/>
                      <a:pt x="435" y="125"/>
                      <a:pt x="435" y="125"/>
                    </a:cubicBezTo>
                    <a:cubicBezTo>
                      <a:pt x="433" y="125"/>
                      <a:pt x="433" y="125"/>
                      <a:pt x="433" y="125"/>
                    </a:cubicBezTo>
                    <a:cubicBezTo>
                      <a:pt x="433" y="122"/>
                      <a:pt x="433" y="122"/>
                      <a:pt x="433" y="122"/>
                    </a:cubicBezTo>
                    <a:cubicBezTo>
                      <a:pt x="435" y="122"/>
                      <a:pt x="435" y="122"/>
                      <a:pt x="435" y="122"/>
                    </a:cubicBezTo>
                    <a:cubicBezTo>
                      <a:pt x="435" y="114"/>
                      <a:pt x="435" y="114"/>
                      <a:pt x="435" y="114"/>
                    </a:cubicBezTo>
                    <a:cubicBezTo>
                      <a:pt x="426" y="114"/>
                      <a:pt x="426" y="114"/>
                      <a:pt x="426" y="114"/>
                    </a:cubicBezTo>
                    <a:cubicBezTo>
                      <a:pt x="426" y="109"/>
                      <a:pt x="426" y="109"/>
                      <a:pt x="426" y="109"/>
                    </a:cubicBezTo>
                    <a:cubicBezTo>
                      <a:pt x="409" y="109"/>
                      <a:pt x="409" y="109"/>
                      <a:pt x="409" y="109"/>
                    </a:cubicBezTo>
                    <a:cubicBezTo>
                      <a:pt x="409" y="116"/>
                      <a:pt x="409" y="116"/>
                      <a:pt x="409" y="116"/>
                    </a:cubicBezTo>
                    <a:cubicBezTo>
                      <a:pt x="401" y="116"/>
                      <a:pt x="401" y="116"/>
                      <a:pt x="401" y="116"/>
                    </a:cubicBezTo>
                    <a:cubicBezTo>
                      <a:pt x="401" y="120"/>
                      <a:pt x="401" y="120"/>
                      <a:pt x="401" y="120"/>
                    </a:cubicBezTo>
                    <a:cubicBezTo>
                      <a:pt x="398" y="120"/>
                      <a:pt x="398" y="120"/>
                      <a:pt x="398" y="120"/>
                    </a:cubicBezTo>
                    <a:cubicBezTo>
                      <a:pt x="398" y="118"/>
                      <a:pt x="398" y="118"/>
                      <a:pt x="398" y="118"/>
                    </a:cubicBezTo>
                    <a:cubicBezTo>
                      <a:pt x="394" y="118"/>
                      <a:pt x="394" y="118"/>
                      <a:pt x="394" y="118"/>
                    </a:cubicBezTo>
                    <a:cubicBezTo>
                      <a:pt x="394" y="104"/>
                      <a:pt x="394" y="104"/>
                      <a:pt x="394" y="104"/>
                    </a:cubicBezTo>
                    <a:cubicBezTo>
                      <a:pt x="396" y="104"/>
                      <a:pt x="396" y="104"/>
                      <a:pt x="396" y="104"/>
                    </a:cubicBezTo>
                    <a:cubicBezTo>
                      <a:pt x="396" y="98"/>
                      <a:pt x="396" y="98"/>
                      <a:pt x="396" y="98"/>
                    </a:cubicBezTo>
                    <a:cubicBezTo>
                      <a:pt x="394" y="98"/>
                      <a:pt x="394" y="98"/>
                      <a:pt x="394" y="98"/>
                    </a:cubicBezTo>
                    <a:cubicBezTo>
                      <a:pt x="392" y="88"/>
                      <a:pt x="392" y="88"/>
                      <a:pt x="392" y="88"/>
                    </a:cubicBezTo>
                    <a:cubicBezTo>
                      <a:pt x="391" y="98"/>
                      <a:pt x="391" y="98"/>
                      <a:pt x="391" y="98"/>
                    </a:cubicBezTo>
                    <a:cubicBezTo>
                      <a:pt x="389" y="98"/>
                      <a:pt x="389" y="98"/>
                      <a:pt x="389" y="98"/>
                    </a:cubicBezTo>
                    <a:cubicBezTo>
                      <a:pt x="388" y="94"/>
                      <a:pt x="388" y="94"/>
                      <a:pt x="388" y="94"/>
                    </a:cubicBezTo>
                    <a:cubicBezTo>
                      <a:pt x="387" y="90"/>
                      <a:pt x="387" y="90"/>
                      <a:pt x="387" y="90"/>
                    </a:cubicBezTo>
                    <a:cubicBezTo>
                      <a:pt x="383" y="86"/>
                      <a:pt x="383" y="86"/>
                      <a:pt x="383" y="86"/>
                    </a:cubicBezTo>
                    <a:cubicBezTo>
                      <a:pt x="379" y="82"/>
                      <a:pt x="379" y="82"/>
                      <a:pt x="379" y="82"/>
                    </a:cubicBezTo>
                    <a:cubicBezTo>
                      <a:pt x="374" y="78"/>
                      <a:pt x="374" y="78"/>
                      <a:pt x="374" y="78"/>
                    </a:cubicBezTo>
                    <a:cubicBezTo>
                      <a:pt x="372" y="75"/>
                      <a:pt x="372" y="75"/>
                      <a:pt x="372" y="75"/>
                    </a:cubicBezTo>
                    <a:cubicBezTo>
                      <a:pt x="370" y="68"/>
                      <a:pt x="370" y="68"/>
                      <a:pt x="370" y="68"/>
                    </a:cubicBezTo>
                    <a:cubicBezTo>
                      <a:pt x="368" y="75"/>
                      <a:pt x="368" y="75"/>
                      <a:pt x="368" y="75"/>
                    </a:cubicBezTo>
                    <a:cubicBezTo>
                      <a:pt x="365" y="79"/>
                      <a:pt x="365" y="79"/>
                      <a:pt x="365" y="79"/>
                    </a:cubicBezTo>
                    <a:cubicBezTo>
                      <a:pt x="359" y="83"/>
                      <a:pt x="359" y="83"/>
                      <a:pt x="359" y="83"/>
                    </a:cubicBezTo>
                    <a:cubicBezTo>
                      <a:pt x="354" y="86"/>
                      <a:pt x="354" y="86"/>
                      <a:pt x="354" y="86"/>
                    </a:cubicBezTo>
                    <a:cubicBezTo>
                      <a:pt x="352" y="90"/>
                      <a:pt x="352" y="90"/>
                      <a:pt x="352" y="90"/>
                    </a:cubicBezTo>
                    <a:cubicBezTo>
                      <a:pt x="350" y="94"/>
                      <a:pt x="350" y="94"/>
                      <a:pt x="350" y="94"/>
                    </a:cubicBezTo>
                    <a:cubicBezTo>
                      <a:pt x="349" y="97"/>
                      <a:pt x="349" y="97"/>
                      <a:pt x="349" y="97"/>
                    </a:cubicBezTo>
                    <a:cubicBezTo>
                      <a:pt x="348" y="98"/>
                      <a:pt x="348" y="98"/>
                      <a:pt x="348" y="98"/>
                    </a:cubicBezTo>
                    <a:cubicBezTo>
                      <a:pt x="346" y="88"/>
                      <a:pt x="346" y="88"/>
                      <a:pt x="346" y="88"/>
                    </a:cubicBezTo>
                    <a:cubicBezTo>
                      <a:pt x="344" y="98"/>
                      <a:pt x="344" y="98"/>
                      <a:pt x="344" y="98"/>
                    </a:cubicBezTo>
                    <a:cubicBezTo>
                      <a:pt x="342" y="97"/>
                      <a:pt x="342" y="97"/>
                      <a:pt x="342" y="97"/>
                    </a:cubicBezTo>
                    <a:cubicBezTo>
                      <a:pt x="342" y="103"/>
                      <a:pt x="342" y="103"/>
                      <a:pt x="342" y="103"/>
                    </a:cubicBezTo>
                    <a:cubicBezTo>
                      <a:pt x="344" y="103"/>
                      <a:pt x="344" y="103"/>
                      <a:pt x="344" y="103"/>
                    </a:cubicBezTo>
                    <a:cubicBezTo>
                      <a:pt x="344" y="120"/>
                      <a:pt x="344" y="120"/>
                      <a:pt x="344" y="120"/>
                    </a:cubicBezTo>
                    <a:cubicBezTo>
                      <a:pt x="334" y="120"/>
                      <a:pt x="334" y="120"/>
                      <a:pt x="334" y="120"/>
                    </a:cubicBezTo>
                    <a:cubicBezTo>
                      <a:pt x="334" y="123"/>
                      <a:pt x="334" y="123"/>
                      <a:pt x="334" y="123"/>
                    </a:cubicBezTo>
                    <a:cubicBezTo>
                      <a:pt x="318" y="123"/>
                      <a:pt x="318" y="123"/>
                      <a:pt x="318" y="123"/>
                    </a:cubicBezTo>
                    <a:cubicBezTo>
                      <a:pt x="318" y="155"/>
                      <a:pt x="318" y="155"/>
                      <a:pt x="318" y="155"/>
                    </a:cubicBezTo>
                    <a:cubicBezTo>
                      <a:pt x="301" y="155"/>
                      <a:pt x="301" y="155"/>
                      <a:pt x="301" y="155"/>
                    </a:cubicBezTo>
                    <a:cubicBezTo>
                      <a:pt x="301" y="177"/>
                      <a:pt x="301" y="177"/>
                      <a:pt x="301" y="177"/>
                    </a:cubicBezTo>
                    <a:cubicBezTo>
                      <a:pt x="299" y="177"/>
                      <a:pt x="299" y="177"/>
                      <a:pt x="299" y="177"/>
                    </a:cubicBezTo>
                    <a:cubicBezTo>
                      <a:pt x="299" y="176"/>
                      <a:pt x="299" y="176"/>
                      <a:pt x="299" y="176"/>
                    </a:cubicBezTo>
                    <a:cubicBezTo>
                      <a:pt x="297" y="176"/>
                      <a:pt x="297" y="176"/>
                      <a:pt x="297" y="176"/>
                    </a:cubicBezTo>
                    <a:cubicBezTo>
                      <a:pt x="297" y="172"/>
                      <a:pt x="297" y="172"/>
                      <a:pt x="297" y="172"/>
                    </a:cubicBezTo>
                    <a:cubicBezTo>
                      <a:pt x="294" y="172"/>
                      <a:pt x="294" y="172"/>
                      <a:pt x="294" y="172"/>
                    </a:cubicBezTo>
                    <a:cubicBezTo>
                      <a:pt x="294" y="179"/>
                      <a:pt x="294" y="179"/>
                      <a:pt x="294" y="179"/>
                    </a:cubicBezTo>
                    <a:cubicBezTo>
                      <a:pt x="290" y="179"/>
                      <a:pt x="290" y="179"/>
                      <a:pt x="290" y="179"/>
                    </a:cubicBezTo>
                    <a:cubicBezTo>
                      <a:pt x="290" y="164"/>
                      <a:pt x="290" y="164"/>
                      <a:pt x="290" y="164"/>
                    </a:cubicBezTo>
                    <a:cubicBezTo>
                      <a:pt x="279" y="150"/>
                      <a:pt x="279" y="150"/>
                      <a:pt x="279" y="150"/>
                    </a:cubicBezTo>
                    <a:cubicBezTo>
                      <a:pt x="275" y="150"/>
                      <a:pt x="275" y="150"/>
                      <a:pt x="275" y="150"/>
                    </a:cubicBezTo>
                    <a:cubicBezTo>
                      <a:pt x="275" y="148"/>
                      <a:pt x="275" y="148"/>
                      <a:pt x="275" y="148"/>
                    </a:cubicBezTo>
                    <a:cubicBezTo>
                      <a:pt x="269" y="148"/>
                      <a:pt x="269" y="148"/>
                      <a:pt x="269" y="148"/>
                    </a:cubicBezTo>
                    <a:cubicBezTo>
                      <a:pt x="269" y="144"/>
                      <a:pt x="269" y="144"/>
                      <a:pt x="269" y="144"/>
                    </a:cubicBezTo>
                    <a:cubicBezTo>
                      <a:pt x="262" y="144"/>
                      <a:pt x="262" y="144"/>
                      <a:pt x="262" y="144"/>
                    </a:cubicBezTo>
                    <a:cubicBezTo>
                      <a:pt x="258" y="146"/>
                      <a:pt x="258" y="146"/>
                      <a:pt x="258" y="146"/>
                    </a:cubicBezTo>
                    <a:cubicBezTo>
                      <a:pt x="258" y="151"/>
                      <a:pt x="258" y="151"/>
                      <a:pt x="258" y="151"/>
                    </a:cubicBezTo>
                    <a:cubicBezTo>
                      <a:pt x="254" y="151"/>
                      <a:pt x="254" y="151"/>
                      <a:pt x="254" y="151"/>
                    </a:cubicBezTo>
                    <a:cubicBezTo>
                      <a:pt x="254" y="140"/>
                      <a:pt x="254" y="140"/>
                      <a:pt x="254" y="140"/>
                    </a:cubicBezTo>
                    <a:cubicBezTo>
                      <a:pt x="258" y="140"/>
                      <a:pt x="258" y="140"/>
                      <a:pt x="258" y="140"/>
                    </a:cubicBezTo>
                    <a:cubicBezTo>
                      <a:pt x="258" y="138"/>
                      <a:pt x="258" y="138"/>
                      <a:pt x="258" y="138"/>
                    </a:cubicBezTo>
                    <a:cubicBezTo>
                      <a:pt x="247" y="129"/>
                      <a:pt x="247" y="129"/>
                      <a:pt x="247" y="129"/>
                    </a:cubicBezTo>
                    <a:cubicBezTo>
                      <a:pt x="247" y="125"/>
                      <a:pt x="247" y="125"/>
                      <a:pt x="247" y="125"/>
                    </a:cubicBezTo>
                    <a:cubicBezTo>
                      <a:pt x="251" y="125"/>
                      <a:pt x="251" y="125"/>
                      <a:pt x="251" y="125"/>
                    </a:cubicBezTo>
                    <a:cubicBezTo>
                      <a:pt x="251" y="122"/>
                      <a:pt x="251" y="122"/>
                      <a:pt x="251" y="122"/>
                    </a:cubicBezTo>
                    <a:cubicBezTo>
                      <a:pt x="247" y="122"/>
                      <a:pt x="247" y="122"/>
                      <a:pt x="247" y="122"/>
                    </a:cubicBezTo>
                    <a:cubicBezTo>
                      <a:pt x="247" y="118"/>
                      <a:pt x="247" y="118"/>
                      <a:pt x="247" y="118"/>
                    </a:cubicBezTo>
                    <a:cubicBezTo>
                      <a:pt x="251" y="118"/>
                      <a:pt x="251" y="118"/>
                      <a:pt x="251" y="118"/>
                    </a:cubicBezTo>
                    <a:cubicBezTo>
                      <a:pt x="251" y="114"/>
                      <a:pt x="251" y="114"/>
                      <a:pt x="251" y="114"/>
                    </a:cubicBezTo>
                    <a:cubicBezTo>
                      <a:pt x="247" y="114"/>
                      <a:pt x="247" y="114"/>
                      <a:pt x="247" y="114"/>
                    </a:cubicBezTo>
                    <a:cubicBezTo>
                      <a:pt x="247" y="110"/>
                      <a:pt x="247" y="110"/>
                      <a:pt x="247" y="110"/>
                    </a:cubicBezTo>
                    <a:cubicBezTo>
                      <a:pt x="251" y="110"/>
                      <a:pt x="251" y="110"/>
                      <a:pt x="251" y="110"/>
                    </a:cubicBezTo>
                    <a:cubicBezTo>
                      <a:pt x="251" y="107"/>
                      <a:pt x="251" y="107"/>
                      <a:pt x="251" y="107"/>
                    </a:cubicBezTo>
                    <a:cubicBezTo>
                      <a:pt x="247" y="107"/>
                      <a:pt x="247" y="107"/>
                      <a:pt x="247" y="107"/>
                    </a:cubicBezTo>
                    <a:cubicBezTo>
                      <a:pt x="247" y="103"/>
                      <a:pt x="247" y="103"/>
                      <a:pt x="247" y="103"/>
                    </a:cubicBezTo>
                    <a:cubicBezTo>
                      <a:pt x="251" y="103"/>
                      <a:pt x="251" y="103"/>
                      <a:pt x="251" y="103"/>
                    </a:cubicBezTo>
                    <a:cubicBezTo>
                      <a:pt x="251" y="99"/>
                      <a:pt x="251" y="99"/>
                      <a:pt x="251" y="99"/>
                    </a:cubicBezTo>
                    <a:cubicBezTo>
                      <a:pt x="247" y="99"/>
                      <a:pt x="247" y="99"/>
                      <a:pt x="247" y="99"/>
                    </a:cubicBezTo>
                    <a:cubicBezTo>
                      <a:pt x="247" y="96"/>
                      <a:pt x="247" y="96"/>
                      <a:pt x="247" y="96"/>
                    </a:cubicBezTo>
                    <a:cubicBezTo>
                      <a:pt x="251" y="96"/>
                      <a:pt x="251" y="96"/>
                      <a:pt x="251" y="96"/>
                    </a:cubicBezTo>
                    <a:cubicBezTo>
                      <a:pt x="251" y="92"/>
                      <a:pt x="251" y="92"/>
                      <a:pt x="251" y="92"/>
                    </a:cubicBezTo>
                    <a:cubicBezTo>
                      <a:pt x="247" y="92"/>
                      <a:pt x="247" y="92"/>
                      <a:pt x="247" y="92"/>
                    </a:cubicBezTo>
                    <a:cubicBezTo>
                      <a:pt x="247" y="88"/>
                      <a:pt x="247" y="88"/>
                      <a:pt x="247" y="88"/>
                    </a:cubicBezTo>
                    <a:cubicBezTo>
                      <a:pt x="251" y="88"/>
                      <a:pt x="251" y="88"/>
                      <a:pt x="251" y="88"/>
                    </a:cubicBezTo>
                    <a:cubicBezTo>
                      <a:pt x="251" y="84"/>
                      <a:pt x="251" y="84"/>
                      <a:pt x="251" y="84"/>
                    </a:cubicBezTo>
                    <a:cubicBezTo>
                      <a:pt x="247" y="84"/>
                      <a:pt x="247" y="84"/>
                      <a:pt x="247" y="84"/>
                    </a:cubicBezTo>
                    <a:cubicBezTo>
                      <a:pt x="247" y="81"/>
                      <a:pt x="247" y="81"/>
                      <a:pt x="247" y="81"/>
                    </a:cubicBezTo>
                    <a:cubicBezTo>
                      <a:pt x="251" y="81"/>
                      <a:pt x="251" y="81"/>
                      <a:pt x="251" y="81"/>
                    </a:cubicBezTo>
                    <a:cubicBezTo>
                      <a:pt x="251" y="77"/>
                      <a:pt x="251" y="77"/>
                      <a:pt x="251" y="77"/>
                    </a:cubicBezTo>
                    <a:cubicBezTo>
                      <a:pt x="247" y="77"/>
                      <a:pt x="247" y="77"/>
                      <a:pt x="247" y="77"/>
                    </a:cubicBezTo>
                    <a:cubicBezTo>
                      <a:pt x="247" y="73"/>
                      <a:pt x="247" y="73"/>
                      <a:pt x="247" y="73"/>
                    </a:cubicBezTo>
                    <a:cubicBezTo>
                      <a:pt x="251" y="73"/>
                      <a:pt x="251" y="73"/>
                      <a:pt x="251" y="73"/>
                    </a:cubicBezTo>
                    <a:cubicBezTo>
                      <a:pt x="251" y="70"/>
                      <a:pt x="251" y="70"/>
                      <a:pt x="251" y="70"/>
                    </a:cubicBezTo>
                    <a:cubicBezTo>
                      <a:pt x="247" y="70"/>
                      <a:pt x="247" y="70"/>
                      <a:pt x="247" y="70"/>
                    </a:cubicBezTo>
                    <a:cubicBezTo>
                      <a:pt x="247" y="66"/>
                      <a:pt x="247" y="66"/>
                      <a:pt x="247" y="66"/>
                    </a:cubicBezTo>
                    <a:cubicBezTo>
                      <a:pt x="251" y="66"/>
                      <a:pt x="251" y="66"/>
                      <a:pt x="251" y="66"/>
                    </a:cubicBezTo>
                    <a:cubicBezTo>
                      <a:pt x="251" y="62"/>
                      <a:pt x="251" y="62"/>
                      <a:pt x="251" y="62"/>
                    </a:cubicBezTo>
                    <a:cubicBezTo>
                      <a:pt x="247" y="62"/>
                      <a:pt x="247" y="62"/>
                      <a:pt x="247" y="62"/>
                    </a:cubicBezTo>
                    <a:cubicBezTo>
                      <a:pt x="247" y="58"/>
                      <a:pt x="247" y="58"/>
                      <a:pt x="247" y="58"/>
                    </a:cubicBezTo>
                    <a:cubicBezTo>
                      <a:pt x="251" y="58"/>
                      <a:pt x="251" y="58"/>
                      <a:pt x="251" y="58"/>
                    </a:cubicBezTo>
                    <a:cubicBezTo>
                      <a:pt x="251" y="55"/>
                      <a:pt x="251" y="55"/>
                      <a:pt x="251" y="55"/>
                    </a:cubicBezTo>
                    <a:cubicBezTo>
                      <a:pt x="247" y="55"/>
                      <a:pt x="247" y="55"/>
                      <a:pt x="247" y="55"/>
                    </a:cubicBezTo>
                    <a:cubicBezTo>
                      <a:pt x="247" y="51"/>
                      <a:pt x="247" y="51"/>
                      <a:pt x="247" y="51"/>
                    </a:cubicBezTo>
                    <a:cubicBezTo>
                      <a:pt x="251" y="51"/>
                      <a:pt x="251" y="51"/>
                      <a:pt x="251" y="51"/>
                    </a:cubicBezTo>
                    <a:cubicBezTo>
                      <a:pt x="251" y="47"/>
                      <a:pt x="251" y="47"/>
                      <a:pt x="251" y="47"/>
                    </a:cubicBezTo>
                    <a:cubicBezTo>
                      <a:pt x="247" y="47"/>
                      <a:pt x="247" y="47"/>
                      <a:pt x="247" y="47"/>
                    </a:cubicBezTo>
                    <a:cubicBezTo>
                      <a:pt x="247" y="43"/>
                      <a:pt x="247" y="43"/>
                      <a:pt x="247" y="43"/>
                    </a:cubicBezTo>
                    <a:cubicBezTo>
                      <a:pt x="251" y="43"/>
                      <a:pt x="251" y="43"/>
                      <a:pt x="251" y="43"/>
                    </a:cubicBezTo>
                    <a:cubicBezTo>
                      <a:pt x="251" y="23"/>
                      <a:pt x="251" y="23"/>
                      <a:pt x="251" y="23"/>
                    </a:cubicBezTo>
                    <a:cubicBezTo>
                      <a:pt x="245" y="14"/>
                      <a:pt x="245" y="14"/>
                      <a:pt x="245" y="14"/>
                    </a:cubicBezTo>
                    <a:cubicBezTo>
                      <a:pt x="178" y="14"/>
                      <a:pt x="178" y="14"/>
                      <a:pt x="178" y="14"/>
                    </a:cubicBezTo>
                    <a:cubicBezTo>
                      <a:pt x="178" y="30"/>
                      <a:pt x="178" y="30"/>
                      <a:pt x="178" y="30"/>
                    </a:cubicBezTo>
                    <a:cubicBezTo>
                      <a:pt x="182" y="36"/>
                      <a:pt x="182" y="36"/>
                      <a:pt x="182" y="36"/>
                    </a:cubicBezTo>
                    <a:cubicBezTo>
                      <a:pt x="178" y="36"/>
                      <a:pt x="178" y="36"/>
                      <a:pt x="178" y="36"/>
                    </a:cubicBezTo>
                    <a:cubicBezTo>
                      <a:pt x="178" y="40"/>
                      <a:pt x="178" y="40"/>
                      <a:pt x="178" y="40"/>
                    </a:cubicBezTo>
                    <a:cubicBezTo>
                      <a:pt x="182" y="40"/>
                      <a:pt x="182" y="40"/>
                      <a:pt x="182" y="40"/>
                    </a:cubicBezTo>
                    <a:cubicBezTo>
                      <a:pt x="182" y="43"/>
                      <a:pt x="182" y="43"/>
                      <a:pt x="182" y="43"/>
                    </a:cubicBezTo>
                    <a:cubicBezTo>
                      <a:pt x="178" y="43"/>
                      <a:pt x="178" y="43"/>
                      <a:pt x="178" y="43"/>
                    </a:cubicBezTo>
                    <a:cubicBezTo>
                      <a:pt x="178" y="47"/>
                      <a:pt x="178" y="47"/>
                      <a:pt x="178" y="47"/>
                    </a:cubicBezTo>
                    <a:cubicBezTo>
                      <a:pt x="182" y="47"/>
                      <a:pt x="182" y="47"/>
                      <a:pt x="182" y="47"/>
                    </a:cubicBezTo>
                    <a:cubicBezTo>
                      <a:pt x="182" y="51"/>
                      <a:pt x="182" y="51"/>
                      <a:pt x="182" y="51"/>
                    </a:cubicBezTo>
                    <a:cubicBezTo>
                      <a:pt x="178" y="51"/>
                      <a:pt x="178" y="51"/>
                      <a:pt x="178" y="51"/>
                    </a:cubicBezTo>
                    <a:cubicBezTo>
                      <a:pt x="178" y="55"/>
                      <a:pt x="178" y="55"/>
                      <a:pt x="178" y="55"/>
                    </a:cubicBezTo>
                    <a:cubicBezTo>
                      <a:pt x="182" y="55"/>
                      <a:pt x="182" y="55"/>
                      <a:pt x="182" y="55"/>
                    </a:cubicBezTo>
                    <a:cubicBezTo>
                      <a:pt x="182" y="58"/>
                      <a:pt x="182" y="58"/>
                      <a:pt x="182" y="58"/>
                    </a:cubicBezTo>
                    <a:cubicBezTo>
                      <a:pt x="178" y="58"/>
                      <a:pt x="178" y="58"/>
                      <a:pt x="178" y="58"/>
                    </a:cubicBezTo>
                    <a:cubicBezTo>
                      <a:pt x="178" y="62"/>
                      <a:pt x="178" y="62"/>
                      <a:pt x="178" y="62"/>
                    </a:cubicBezTo>
                    <a:cubicBezTo>
                      <a:pt x="182" y="62"/>
                      <a:pt x="182" y="62"/>
                      <a:pt x="182" y="62"/>
                    </a:cubicBezTo>
                    <a:cubicBezTo>
                      <a:pt x="182" y="66"/>
                      <a:pt x="182" y="66"/>
                      <a:pt x="182" y="66"/>
                    </a:cubicBezTo>
                    <a:cubicBezTo>
                      <a:pt x="178" y="66"/>
                      <a:pt x="178" y="66"/>
                      <a:pt x="178" y="66"/>
                    </a:cubicBezTo>
                    <a:cubicBezTo>
                      <a:pt x="178" y="70"/>
                      <a:pt x="178" y="70"/>
                      <a:pt x="178" y="70"/>
                    </a:cubicBezTo>
                    <a:cubicBezTo>
                      <a:pt x="182" y="70"/>
                      <a:pt x="182" y="70"/>
                      <a:pt x="182" y="70"/>
                    </a:cubicBezTo>
                    <a:cubicBezTo>
                      <a:pt x="182" y="73"/>
                      <a:pt x="182" y="73"/>
                      <a:pt x="182" y="73"/>
                    </a:cubicBezTo>
                    <a:cubicBezTo>
                      <a:pt x="178" y="73"/>
                      <a:pt x="178" y="73"/>
                      <a:pt x="178" y="73"/>
                    </a:cubicBezTo>
                    <a:cubicBezTo>
                      <a:pt x="178" y="77"/>
                      <a:pt x="178" y="77"/>
                      <a:pt x="178" y="77"/>
                    </a:cubicBezTo>
                    <a:cubicBezTo>
                      <a:pt x="182" y="77"/>
                      <a:pt x="182" y="77"/>
                      <a:pt x="182" y="77"/>
                    </a:cubicBezTo>
                    <a:cubicBezTo>
                      <a:pt x="182" y="81"/>
                      <a:pt x="182" y="81"/>
                      <a:pt x="182" y="81"/>
                    </a:cubicBezTo>
                    <a:cubicBezTo>
                      <a:pt x="178" y="81"/>
                      <a:pt x="178" y="81"/>
                      <a:pt x="178" y="81"/>
                    </a:cubicBezTo>
                    <a:cubicBezTo>
                      <a:pt x="178" y="84"/>
                      <a:pt x="178" y="84"/>
                      <a:pt x="178" y="84"/>
                    </a:cubicBezTo>
                    <a:cubicBezTo>
                      <a:pt x="182" y="84"/>
                      <a:pt x="182" y="84"/>
                      <a:pt x="182" y="84"/>
                    </a:cubicBezTo>
                    <a:cubicBezTo>
                      <a:pt x="182" y="88"/>
                      <a:pt x="182" y="88"/>
                      <a:pt x="182" y="88"/>
                    </a:cubicBezTo>
                    <a:cubicBezTo>
                      <a:pt x="178" y="88"/>
                      <a:pt x="178" y="88"/>
                      <a:pt x="178" y="88"/>
                    </a:cubicBezTo>
                    <a:cubicBezTo>
                      <a:pt x="178" y="92"/>
                      <a:pt x="178" y="92"/>
                      <a:pt x="178" y="92"/>
                    </a:cubicBezTo>
                    <a:cubicBezTo>
                      <a:pt x="182" y="92"/>
                      <a:pt x="182" y="92"/>
                      <a:pt x="182" y="92"/>
                    </a:cubicBezTo>
                    <a:cubicBezTo>
                      <a:pt x="182" y="96"/>
                      <a:pt x="182" y="96"/>
                      <a:pt x="182" y="96"/>
                    </a:cubicBezTo>
                    <a:cubicBezTo>
                      <a:pt x="178" y="96"/>
                      <a:pt x="178" y="96"/>
                      <a:pt x="178" y="96"/>
                    </a:cubicBezTo>
                    <a:cubicBezTo>
                      <a:pt x="178" y="99"/>
                      <a:pt x="178" y="99"/>
                      <a:pt x="178" y="99"/>
                    </a:cubicBezTo>
                    <a:cubicBezTo>
                      <a:pt x="182" y="99"/>
                      <a:pt x="182" y="99"/>
                      <a:pt x="182" y="99"/>
                    </a:cubicBezTo>
                    <a:cubicBezTo>
                      <a:pt x="182" y="103"/>
                      <a:pt x="182" y="103"/>
                      <a:pt x="182" y="103"/>
                    </a:cubicBezTo>
                    <a:cubicBezTo>
                      <a:pt x="178" y="103"/>
                      <a:pt x="178" y="103"/>
                      <a:pt x="178" y="103"/>
                    </a:cubicBezTo>
                    <a:cubicBezTo>
                      <a:pt x="178" y="107"/>
                      <a:pt x="178" y="107"/>
                      <a:pt x="178" y="107"/>
                    </a:cubicBezTo>
                    <a:cubicBezTo>
                      <a:pt x="182" y="107"/>
                      <a:pt x="182" y="107"/>
                      <a:pt x="182" y="107"/>
                    </a:cubicBezTo>
                    <a:cubicBezTo>
                      <a:pt x="182" y="110"/>
                      <a:pt x="182" y="110"/>
                      <a:pt x="182" y="110"/>
                    </a:cubicBezTo>
                    <a:cubicBezTo>
                      <a:pt x="178" y="110"/>
                      <a:pt x="178" y="110"/>
                      <a:pt x="178" y="110"/>
                    </a:cubicBezTo>
                    <a:cubicBezTo>
                      <a:pt x="178" y="114"/>
                      <a:pt x="178" y="114"/>
                      <a:pt x="178" y="114"/>
                    </a:cubicBezTo>
                    <a:cubicBezTo>
                      <a:pt x="182" y="114"/>
                      <a:pt x="182" y="114"/>
                      <a:pt x="182" y="114"/>
                    </a:cubicBezTo>
                    <a:cubicBezTo>
                      <a:pt x="182" y="118"/>
                      <a:pt x="182" y="118"/>
                      <a:pt x="182" y="118"/>
                    </a:cubicBezTo>
                    <a:cubicBezTo>
                      <a:pt x="178" y="118"/>
                      <a:pt x="178" y="118"/>
                      <a:pt x="178" y="118"/>
                    </a:cubicBezTo>
                    <a:cubicBezTo>
                      <a:pt x="178" y="122"/>
                      <a:pt x="178" y="122"/>
                      <a:pt x="178" y="122"/>
                    </a:cubicBezTo>
                    <a:cubicBezTo>
                      <a:pt x="182" y="122"/>
                      <a:pt x="182" y="122"/>
                      <a:pt x="182" y="122"/>
                    </a:cubicBezTo>
                    <a:cubicBezTo>
                      <a:pt x="182" y="125"/>
                      <a:pt x="182" y="125"/>
                      <a:pt x="182" y="125"/>
                    </a:cubicBezTo>
                    <a:cubicBezTo>
                      <a:pt x="178" y="125"/>
                      <a:pt x="178" y="125"/>
                      <a:pt x="178" y="125"/>
                    </a:cubicBezTo>
                    <a:cubicBezTo>
                      <a:pt x="178" y="129"/>
                      <a:pt x="178" y="129"/>
                      <a:pt x="178" y="129"/>
                    </a:cubicBezTo>
                    <a:cubicBezTo>
                      <a:pt x="173" y="127"/>
                      <a:pt x="173" y="127"/>
                      <a:pt x="173" y="127"/>
                    </a:cubicBezTo>
                    <a:cubicBezTo>
                      <a:pt x="173" y="114"/>
                      <a:pt x="173" y="114"/>
                      <a:pt x="173" y="114"/>
                    </a:cubicBezTo>
                    <a:cubicBezTo>
                      <a:pt x="165" y="110"/>
                      <a:pt x="165" y="110"/>
                      <a:pt x="165" y="110"/>
                    </a:cubicBezTo>
                    <a:cubicBezTo>
                      <a:pt x="165" y="101"/>
                      <a:pt x="165" y="101"/>
                      <a:pt x="165" y="101"/>
                    </a:cubicBezTo>
                    <a:cubicBezTo>
                      <a:pt x="145" y="101"/>
                      <a:pt x="145" y="101"/>
                      <a:pt x="145" y="101"/>
                    </a:cubicBezTo>
                    <a:cubicBezTo>
                      <a:pt x="145" y="105"/>
                      <a:pt x="145" y="105"/>
                      <a:pt x="145" y="105"/>
                    </a:cubicBezTo>
                    <a:cubicBezTo>
                      <a:pt x="135" y="105"/>
                      <a:pt x="135" y="105"/>
                      <a:pt x="135" y="105"/>
                    </a:cubicBezTo>
                    <a:cubicBezTo>
                      <a:pt x="135" y="110"/>
                      <a:pt x="135" y="110"/>
                      <a:pt x="135" y="110"/>
                    </a:cubicBezTo>
                    <a:cubicBezTo>
                      <a:pt x="112" y="110"/>
                      <a:pt x="112" y="110"/>
                      <a:pt x="112" y="110"/>
                    </a:cubicBezTo>
                    <a:cubicBezTo>
                      <a:pt x="111" y="111"/>
                      <a:pt x="111" y="111"/>
                      <a:pt x="111" y="111"/>
                    </a:cubicBezTo>
                    <a:cubicBezTo>
                      <a:pt x="111" y="153"/>
                      <a:pt x="111" y="153"/>
                      <a:pt x="111" y="153"/>
                    </a:cubicBezTo>
                    <a:cubicBezTo>
                      <a:pt x="100" y="153"/>
                      <a:pt x="100" y="153"/>
                      <a:pt x="100" y="153"/>
                    </a:cubicBezTo>
                    <a:cubicBezTo>
                      <a:pt x="100" y="157"/>
                      <a:pt x="100" y="157"/>
                      <a:pt x="100" y="157"/>
                    </a:cubicBezTo>
                    <a:cubicBezTo>
                      <a:pt x="96" y="156"/>
                      <a:pt x="96" y="156"/>
                      <a:pt x="96" y="156"/>
                    </a:cubicBezTo>
                    <a:cubicBezTo>
                      <a:pt x="96" y="128"/>
                      <a:pt x="96" y="128"/>
                      <a:pt x="96" y="128"/>
                    </a:cubicBezTo>
                    <a:cubicBezTo>
                      <a:pt x="89" y="128"/>
                      <a:pt x="89" y="128"/>
                      <a:pt x="89" y="128"/>
                    </a:cubicBezTo>
                    <a:cubicBezTo>
                      <a:pt x="84" y="135"/>
                      <a:pt x="84" y="135"/>
                      <a:pt x="84" y="135"/>
                    </a:cubicBezTo>
                    <a:cubicBezTo>
                      <a:pt x="79" y="135"/>
                      <a:pt x="79" y="135"/>
                      <a:pt x="79" y="135"/>
                    </a:cubicBezTo>
                    <a:cubicBezTo>
                      <a:pt x="69" y="128"/>
                      <a:pt x="69" y="128"/>
                      <a:pt x="69" y="128"/>
                    </a:cubicBezTo>
                    <a:cubicBezTo>
                      <a:pt x="44" y="128"/>
                      <a:pt x="44" y="128"/>
                      <a:pt x="44" y="128"/>
                    </a:cubicBezTo>
                    <a:cubicBezTo>
                      <a:pt x="44" y="145"/>
                      <a:pt x="44" y="145"/>
                      <a:pt x="44" y="145"/>
                    </a:cubicBezTo>
                    <a:cubicBezTo>
                      <a:pt x="29" y="142"/>
                      <a:pt x="29" y="142"/>
                      <a:pt x="29" y="142"/>
                    </a:cubicBezTo>
                    <a:cubicBezTo>
                      <a:pt x="26" y="128"/>
                      <a:pt x="26" y="128"/>
                      <a:pt x="26" y="128"/>
                    </a:cubicBezTo>
                    <a:cubicBezTo>
                      <a:pt x="22" y="128"/>
                      <a:pt x="22" y="128"/>
                      <a:pt x="22" y="128"/>
                    </a:cubicBezTo>
                    <a:cubicBezTo>
                      <a:pt x="17" y="99"/>
                      <a:pt x="17" y="99"/>
                      <a:pt x="17" y="99"/>
                    </a:cubicBezTo>
                    <a:cubicBezTo>
                      <a:pt x="19" y="98"/>
                      <a:pt x="19" y="98"/>
                      <a:pt x="19" y="98"/>
                    </a:cubicBezTo>
                    <a:cubicBezTo>
                      <a:pt x="19" y="94"/>
                      <a:pt x="19" y="94"/>
                      <a:pt x="19" y="94"/>
                    </a:cubicBezTo>
                    <a:cubicBezTo>
                      <a:pt x="17" y="92"/>
                      <a:pt x="17" y="92"/>
                      <a:pt x="17" y="92"/>
                    </a:cubicBezTo>
                    <a:cubicBezTo>
                      <a:pt x="15" y="86"/>
                      <a:pt x="15" y="86"/>
                      <a:pt x="15" y="86"/>
                    </a:cubicBezTo>
                    <a:cubicBezTo>
                      <a:pt x="14" y="92"/>
                      <a:pt x="14" y="92"/>
                      <a:pt x="14" y="92"/>
                    </a:cubicBezTo>
                    <a:cubicBezTo>
                      <a:pt x="11" y="94"/>
                      <a:pt x="11" y="94"/>
                      <a:pt x="11" y="94"/>
                    </a:cubicBezTo>
                    <a:cubicBezTo>
                      <a:pt x="11" y="97"/>
                      <a:pt x="11" y="97"/>
                      <a:pt x="11" y="97"/>
                    </a:cubicBezTo>
                    <a:cubicBezTo>
                      <a:pt x="13" y="99"/>
                      <a:pt x="13" y="99"/>
                      <a:pt x="13" y="99"/>
                    </a:cubicBezTo>
                    <a:cubicBezTo>
                      <a:pt x="9" y="129"/>
                      <a:pt x="9" y="129"/>
                      <a:pt x="9" y="129"/>
                    </a:cubicBezTo>
                    <a:cubicBezTo>
                      <a:pt x="6" y="129"/>
                      <a:pt x="6" y="129"/>
                      <a:pt x="6" y="129"/>
                    </a:cubicBezTo>
                    <a:cubicBezTo>
                      <a:pt x="3" y="142"/>
                      <a:pt x="3" y="142"/>
                      <a:pt x="3" y="142"/>
                    </a:cubicBezTo>
                    <a:cubicBezTo>
                      <a:pt x="0" y="140"/>
                      <a:pt x="0" y="140"/>
                      <a:pt x="0" y="140"/>
                    </a:cubicBezTo>
                    <a:cubicBezTo>
                      <a:pt x="0" y="182"/>
                      <a:pt x="0" y="182"/>
                      <a:pt x="0" y="182"/>
                    </a:cubicBezTo>
                    <a:cubicBezTo>
                      <a:pt x="1459" y="182"/>
                      <a:pt x="1459" y="182"/>
                      <a:pt x="1459"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sp>
            <p:nvSpPr>
              <p:cNvPr id="5" name="Freeform 7">
                <a:extLst>
                  <a:ext uri="{FF2B5EF4-FFF2-40B4-BE49-F238E27FC236}">
                    <a16:creationId xmlns:a16="http://schemas.microsoft.com/office/drawing/2014/main" id="{1E0A65E9-0572-4165-BAA4-7FCD16F7B748}"/>
                  </a:ext>
                </a:extLst>
              </p:cNvPr>
              <p:cNvSpPr>
                <a:spLocks/>
              </p:cNvSpPr>
              <p:nvPr userDrawn="1"/>
            </p:nvSpPr>
            <p:spPr bwMode="auto">
              <a:xfrm flipH="1">
                <a:off x="6184751" y="5737141"/>
                <a:ext cx="2958970" cy="886329"/>
              </a:xfrm>
              <a:custGeom>
                <a:avLst/>
                <a:gdLst>
                  <a:gd name="T0" fmla="*/ 59 w 1460"/>
                  <a:gd name="T1" fmla="*/ 347 h 410"/>
                  <a:gd name="T2" fmla="*/ 82 w 1460"/>
                  <a:gd name="T3" fmla="*/ 338 h 410"/>
                  <a:gd name="T4" fmla="*/ 130 w 1460"/>
                  <a:gd name="T5" fmla="*/ 350 h 410"/>
                  <a:gd name="T6" fmla="*/ 162 w 1460"/>
                  <a:gd name="T7" fmla="*/ 358 h 410"/>
                  <a:gd name="T8" fmla="*/ 225 w 1460"/>
                  <a:gd name="T9" fmla="*/ 295 h 410"/>
                  <a:gd name="T10" fmla="*/ 257 w 1460"/>
                  <a:gd name="T11" fmla="*/ 273 h 410"/>
                  <a:gd name="T12" fmla="*/ 309 w 1460"/>
                  <a:gd name="T13" fmla="*/ 361 h 410"/>
                  <a:gd name="T14" fmla="*/ 343 w 1460"/>
                  <a:gd name="T15" fmla="*/ 340 h 410"/>
                  <a:gd name="T16" fmla="*/ 388 w 1460"/>
                  <a:gd name="T17" fmla="*/ 187 h 410"/>
                  <a:gd name="T18" fmla="*/ 391 w 1460"/>
                  <a:gd name="T19" fmla="*/ 144 h 410"/>
                  <a:gd name="T20" fmla="*/ 395 w 1460"/>
                  <a:gd name="T21" fmla="*/ 46 h 410"/>
                  <a:gd name="T22" fmla="*/ 397 w 1460"/>
                  <a:gd name="T23" fmla="*/ 46 h 410"/>
                  <a:gd name="T24" fmla="*/ 401 w 1460"/>
                  <a:gd name="T25" fmla="*/ 144 h 410"/>
                  <a:gd name="T26" fmla="*/ 404 w 1460"/>
                  <a:gd name="T27" fmla="*/ 187 h 410"/>
                  <a:gd name="T28" fmla="*/ 439 w 1460"/>
                  <a:gd name="T29" fmla="*/ 369 h 410"/>
                  <a:gd name="T30" fmla="*/ 458 w 1460"/>
                  <a:gd name="T31" fmla="*/ 387 h 410"/>
                  <a:gd name="T32" fmla="*/ 479 w 1460"/>
                  <a:gd name="T33" fmla="*/ 373 h 410"/>
                  <a:gd name="T34" fmla="*/ 544 w 1460"/>
                  <a:gd name="T35" fmla="*/ 377 h 410"/>
                  <a:gd name="T36" fmla="*/ 562 w 1460"/>
                  <a:gd name="T37" fmla="*/ 390 h 410"/>
                  <a:gd name="T38" fmla="*/ 588 w 1460"/>
                  <a:gd name="T39" fmla="*/ 379 h 410"/>
                  <a:gd name="T40" fmla="*/ 602 w 1460"/>
                  <a:gd name="T41" fmla="*/ 377 h 410"/>
                  <a:gd name="T42" fmla="*/ 617 w 1460"/>
                  <a:gd name="T43" fmla="*/ 382 h 410"/>
                  <a:gd name="T44" fmla="*/ 625 w 1460"/>
                  <a:gd name="T45" fmla="*/ 373 h 410"/>
                  <a:gd name="T46" fmla="*/ 683 w 1460"/>
                  <a:gd name="T47" fmla="*/ 364 h 410"/>
                  <a:gd name="T48" fmla="*/ 702 w 1460"/>
                  <a:gd name="T49" fmla="*/ 364 h 410"/>
                  <a:gd name="T50" fmla="*/ 744 w 1460"/>
                  <a:gd name="T51" fmla="*/ 300 h 410"/>
                  <a:gd name="T52" fmla="*/ 758 w 1460"/>
                  <a:gd name="T53" fmla="*/ 302 h 410"/>
                  <a:gd name="T54" fmla="*/ 778 w 1460"/>
                  <a:gd name="T55" fmla="*/ 313 h 410"/>
                  <a:gd name="T56" fmla="*/ 801 w 1460"/>
                  <a:gd name="T57" fmla="*/ 324 h 410"/>
                  <a:gd name="T58" fmla="*/ 832 w 1460"/>
                  <a:gd name="T59" fmla="*/ 306 h 410"/>
                  <a:gd name="T60" fmla="*/ 843 w 1460"/>
                  <a:gd name="T61" fmla="*/ 355 h 410"/>
                  <a:gd name="T62" fmla="*/ 869 w 1460"/>
                  <a:gd name="T63" fmla="*/ 314 h 410"/>
                  <a:gd name="T64" fmla="*/ 881 w 1460"/>
                  <a:gd name="T65" fmla="*/ 272 h 410"/>
                  <a:gd name="T66" fmla="*/ 893 w 1460"/>
                  <a:gd name="T67" fmla="*/ 251 h 410"/>
                  <a:gd name="T68" fmla="*/ 930 w 1460"/>
                  <a:gd name="T69" fmla="*/ 231 h 410"/>
                  <a:gd name="T70" fmla="*/ 947 w 1460"/>
                  <a:gd name="T71" fmla="*/ 227 h 410"/>
                  <a:gd name="T72" fmla="*/ 968 w 1460"/>
                  <a:gd name="T73" fmla="*/ 261 h 410"/>
                  <a:gd name="T74" fmla="*/ 994 w 1460"/>
                  <a:gd name="T75" fmla="*/ 315 h 410"/>
                  <a:gd name="T76" fmla="*/ 1035 w 1460"/>
                  <a:gd name="T77" fmla="*/ 327 h 410"/>
                  <a:gd name="T78" fmla="*/ 1044 w 1460"/>
                  <a:gd name="T79" fmla="*/ 322 h 410"/>
                  <a:gd name="T80" fmla="*/ 1069 w 1460"/>
                  <a:gd name="T81" fmla="*/ 305 h 410"/>
                  <a:gd name="T82" fmla="*/ 1084 w 1460"/>
                  <a:gd name="T83" fmla="*/ 257 h 410"/>
                  <a:gd name="T84" fmla="*/ 1129 w 1460"/>
                  <a:gd name="T85" fmla="*/ 280 h 410"/>
                  <a:gd name="T86" fmla="*/ 1142 w 1460"/>
                  <a:gd name="T87" fmla="*/ 329 h 410"/>
                  <a:gd name="T88" fmla="*/ 1161 w 1460"/>
                  <a:gd name="T89" fmla="*/ 340 h 410"/>
                  <a:gd name="T90" fmla="*/ 1187 w 1460"/>
                  <a:gd name="T91" fmla="*/ 340 h 410"/>
                  <a:gd name="T92" fmla="*/ 1209 w 1460"/>
                  <a:gd name="T93" fmla="*/ 336 h 410"/>
                  <a:gd name="T94" fmla="*/ 1231 w 1460"/>
                  <a:gd name="T95" fmla="*/ 322 h 410"/>
                  <a:gd name="T96" fmla="*/ 1257 w 1460"/>
                  <a:gd name="T97" fmla="*/ 318 h 410"/>
                  <a:gd name="T98" fmla="*/ 1294 w 1460"/>
                  <a:gd name="T99" fmla="*/ 344 h 410"/>
                  <a:gd name="T100" fmla="*/ 1330 w 1460"/>
                  <a:gd name="T101" fmla="*/ 327 h 410"/>
                  <a:gd name="T102" fmla="*/ 1351 w 1460"/>
                  <a:gd name="T103" fmla="*/ 165 h 410"/>
                  <a:gd name="T104" fmla="*/ 1401 w 1460"/>
                  <a:gd name="T105" fmla="*/ 152 h 410"/>
                  <a:gd name="T106" fmla="*/ 1426 w 1460"/>
                  <a:gd name="T107" fmla="*/ 281 h 410"/>
                  <a:gd name="T108" fmla="*/ 1460 w 1460"/>
                  <a:gd name="T109"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0" h="410">
                    <a:moveTo>
                      <a:pt x="0" y="410"/>
                    </a:moveTo>
                    <a:cubicBezTo>
                      <a:pt x="0" y="321"/>
                      <a:pt x="0" y="321"/>
                      <a:pt x="0" y="321"/>
                    </a:cubicBezTo>
                    <a:cubicBezTo>
                      <a:pt x="8" y="321"/>
                      <a:pt x="16" y="321"/>
                      <a:pt x="24" y="321"/>
                    </a:cubicBezTo>
                    <a:cubicBezTo>
                      <a:pt x="24" y="326"/>
                      <a:pt x="24" y="330"/>
                      <a:pt x="24" y="335"/>
                    </a:cubicBezTo>
                    <a:cubicBezTo>
                      <a:pt x="30" y="335"/>
                      <a:pt x="37" y="335"/>
                      <a:pt x="43" y="335"/>
                    </a:cubicBezTo>
                    <a:cubicBezTo>
                      <a:pt x="43" y="339"/>
                      <a:pt x="43" y="343"/>
                      <a:pt x="43" y="347"/>
                    </a:cubicBezTo>
                    <a:cubicBezTo>
                      <a:pt x="48" y="347"/>
                      <a:pt x="54" y="347"/>
                      <a:pt x="59" y="347"/>
                    </a:cubicBezTo>
                    <a:cubicBezTo>
                      <a:pt x="59" y="339"/>
                      <a:pt x="59" y="331"/>
                      <a:pt x="59" y="324"/>
                    </a:cubicBezTo>
                    <a:cubicBezTo>
                      <a:pt x="62" y="324"/>
                      <a:pt x="64" y="324"/>
                      <a:pt x="67" y="324"/>
                    </a:cubicBezTo>
                    <a:cubicBezTo>
                      <a:pt x="67" y="323"/>
                      <a:pt x="67" y="322"/>
                      <a:pt x="67" y="321"/>
                    </a:cubicBezTo>
                    <a:cubicBezTo>
                      <a:pt x="69" y="321"/>
                      <a:pt x="71" y="321"/>
                      <a:pt x="73" y="321"/>
                    </a:cubicBezTo>
                    <a:cubicBezTo>
                      <a:pt x="73" y="322"/>
                      <a:pt x="73" y="323"/>
                      <a:pt x="73" y="324"/>
                    </a:cubicBezTo>
                    <a:cubicBezTo>
                      <a:pt x="76" y="324"/>
                      <a:pt x="79" y="324"/>
                      <a:pt x="82" y="324"/>
                    </a:cubicBezTo>
                    <a:cubicBezTo>
                      <a:pt x="82" y="329"/>
                      <a:pt x="82" y="333"/>
                      <a:pt x="82" y="338"/>
                    </a:cubicBezTo>
                    <a:cubicBezTo>
                      <a:pt x="91" y="338"/>
                      <a:pt x="101" y="338"/>
                      <a:pt x="110" y="338"/>
                    </a:cubicBezTo>
                    <a:cubicBezTo>
                      <a:pt x="110" y="340"/>
                      <a:pt x="110" y="342"/>
                      <a:pt x="110" y="344"/>
                    </a:cubicBezTo>
                    <a:cubicBezTo>
                      <a:pt x="111" y="344"/>
                      <a:pt x="113" y="344"/>
                      <a:pt x="114" y="344"/>
                    </a:cubicBezTo>
                    <a:cubicBezTo>
                      <a:pt x="114" y="347"/>
                      <a:pt x="114" y="349"/>
                      <a:pt x="114" y="352"/>
                    </a:cubicBezTo>
                    <a:cubicBezTo>
                      <a:pt x="117" y="352"/>
                      <a:pt x="121" y="352"/>
                      <a:pt x="124" y="352"/>
                    </a:cubicBezTo>
                    <a:cubicBezTo>
                      <a:pt x="124" y="351"/>
                      <a:pt x="124" y="350"/>
                      <a:pt x="124" y="350"/>
                    </a:cubicBezTo>
                    <a:cubicBezTo>
                      <a:pt x="126" y="350"/>
                      <a:pt x="128" y="350"/>
                      <a:pt x="130" y="350"/>
                    </a:cubicBezTo>
                    <a:cubicBezTo>
                      <a:pt x="130" y="350"/>
                      <a:pt x="130" y="351"/>
                      <a:pt x="130" y="352"/>
                    </a:cubicBezTo>
                    <a:cubicBezTo>
                      <a:pt x="134" y="352"/>
                      <a:pt x="139" y="352"/>
                      <a:pt x="144" y="352"/>
                    </a:cubicBezTo>
                    <a:cubicBezTo>
                      <a:pt x="144" y="354"/>
                      <a:pt x="144" y="356"/>
                      <a:pt x="144" y="358"/>
                    </a:cubicBezTo>
                    <a:cubicBezTo>
                      <a:pt x="148" y="358"/>
                      <a:pt x="152" y="358"/>
                      <a:pt x="156" y="358"/>
                    </a:cubicBezTo>
                    <a:cubicBezTo>
                      <a:pt x="156" y="357"/>
                      <a:pt x="156" y="357"/>
                      <a:pt x="156" y="356"/>
                    </a:cubicBezTo>
                    <a:cubicBezTo>
                      <a:pt x="158" y="356"/>
                      <a:pt x="160" y="356"/>
                      <a:pt x="162" y="356"/>
                    </a:cubicBezTo>
                    <a:cubicBezTo>
                      <a:pt x="162" y="357"/>
                      <a:pt x="162" y="357"/>
                      <a:pt x="162" y="358"/>
                    </a:cubicBezTo>
                    <a:cubicBezTo>
                      <a:pt x="166" y="358"/>
                      <a:pt x="170" y="358"/>
                      <a:pt x="173" y="358"/>
                    </a:cubicBezTo>
                    <a:cubicBezTo>
                      <a:pt x="173" y="240"/>
                      <a:pt x="173" y="240"/>
                      <a:pt x="173" y="240"/>
                    </a:cubicBezTo>
                    <a:cubicBezTo>
                      <a:pt x="186" y="240"/>
                      <a:pt x="186" y="240"/>
                      <a:pt x="186" y="240"/>
                    </a:cubicBezTo>
                    <a:cubicBezTo>
                      <a:pt x="186" y="236"/>
                      <a:pt x="186" y="236"/>
                      <a:pt x="186" y="236"/>
                    </a:cubicBezTo>
                    <a:cubicBezTo>
                      <a:pt x="214" y="241"/>
                      <a:pt x="214" y="241"/>
                      <a:pt x="214" y="241"/>
                    </a:cubicBezTo>
                    <a:cubicBezTo>
                      <a:pt x="214" y="259"/>
                      <a:pt x="214" y="277"/>
                      <a:pt x="214" y="295"/>
                    </a:cubicBezTo>
                    <a:cubicBezTo>
                      <a:pt x="218" y="295"/>
                      <a:pt x="222" y="295"/>
                      <a:pt x="225" y="295"/>
                    </a:cubicBezTo>
                    <a:cubicBezTo>
                      <a:pt x="226" y="295"/>
                      <a:pt x="226" y="294"/>
                      <a:pt x="227" y="293"/>
                    </a:cubicBezTo>
                    <a:cubicBezTo>
                      <a:pt x="228" y="293"/>
                      <a:pt x="230" y="293"/>
                      <a:pt x="231" y="293"/>
                    </a:cubicBezTo>
                    <a:cubicBezTo>
                      <a:pt x="232" y="294"/>
                      <a:pt x="232" y="295"/>
                      <a:pt x="233" y="295"/>
                    </a:cubicBezTo>
                    <a:cubicBezTo>
                      <a:pt x="237" y="295"/>
                      <a:pt x="242" y="295"/>
                      <a:pt x="246" y="295"/>
                    </a:cubicBezTo>
                    <a:cubicBezTo>
                      <a:pt x="246" y="306"/>
                      <a:pt x="246" y="316"/>
                      <a:pt x="246" y="326"/>
                    </a:cubicBezTo>
                    <a:cubicBezTo>
                      <a:pt x="250" y="326"/>
                      <a:pt x="253" y="326"/>
                      <a:pt x="257" y="326"/>
                    </a:cubicBezTo>
                    <a:cubicBezTo>
                      <a:pt x="257" y="309"/>
                      <a:pt x="257" y="291"/>
                      <a:pt x="257" y="273"/>
                    </a:cubicBezTo>
                    <a:cubicBezTo>
                      <a:pt x="259" y="273"/>
                      <a:pt x="261" y="273"/>
                      <a:pt x="262" y="273"/>
                    </a:cubicBezTo>
                    <a:cubicBezTo>
                      <a:pt x="262" y="272"/>
                      <a:pt x="262" y="270"/>
                      <a:pt x="262" y="269"/>
                    </a:cubicBezTo>
                    <a:cubicBezTo>
                      <a:pt x="274" y="269"/>
                      <a:pt x="286" y="269"/>
                      <a:pt x="298" y="269"/>
                    </a:cubicBezTo>
                    <a:cubicBezTo>
                      <a:pt x="299" y="270"/>
                      <a:pt x="300" y="271"/>
                      <a:pt x="301" y="272"/>
                    </a:cubicBezTo>
                    <a:cubicBezTo>
                      <a:pt x="301" y="300"/>
                      <a:pt x="301" y="327"/>
                      <a:pt x="301" y="355"/>
                    </a:cubicBezTo>
                    <a:cubicBezTo>
                      <a:pt x="303" y="355"/>
                      <a:pt x="306" y="355"/>
                      <a:pt x="309" y="355"/>
                    </a:cubicBezTo>
                    <a:cubicBezTo>
                      <a:pt x="309" y="357"/>
                      <a:pt x="309" y="359"/>
                      <a:pt x="309" y="361"/>
                    </a:cubicBezTo>
                    <a:cubicBezTo>
                      <a:pt x="311" y="361"/>
                      <a:pt x="314" y="361"/>
                      <a:pt x="316" y="361"/>
                    </a:cubicBezTo>
                    <a:cubicBezTo>
                      <a:pt x="316" y="354"/>
                      <a:pt x="316" y="347"/>
                      <a:pt x="316" y="340"/>
                    </a:cubicBezTo>
                    <a:cubicBezTo>
                      <a:pt x="319" y="340"/>
                      <a:pt x="323" y="340"/>
                      <a:pt x="326" y="340"/>
                    </a:cubicBezTo>
                    <a:cubicBezTo>
                      <a:pt x="326" y="339"/>
                      <a:pt x="326" y="338"/>
                      <a:pt x="326" y="337"/>
                    </a:cubicBezTo>
                    <a:cubicBezTo>
                      <a:pt x="330" y="337"/>
                      <a:pt x="333" y="337"/>
                      <a:pt x="337" y="337"/>
                    </a:cubicBezTo>
                    <a:cubicBezTo>
                      <a:pt x="337" y="338"/>
                      <a:pt x="337" y="339"/>
                      <a:pt x="337" y="340"/>
                    </a:cubicBezTo>
                    <a:cubicBezTo>
                      <a:pt x="339" y="340"/>
                      <a:pt x="341" y="340"/>
                      <a:pt x="343" y="340"/>
                    </a:cubicBezTo>
                    <a:cubicBezTo>
                      <a:pt x="344" y="338"/>
                      <a:pt x="344" y="337"/>
                      <a:pt x="344" y="336"/>
                    </a:cubicBezTo>
                    <a:cubicBezTo>
                      <a:pt x="345" y="336"/>
                      <a:pt x="346" y="336"/>
                      <a:pt x="347" y="336"/>
                    </a:cubicBezTo>
                    <a:cubicBezTo>
                      <a:pt x="347" y="337"/>
                      <a:pt x="348" y="338"/>
                      <a:pt x="348" y="339"/>
                    </a:cubicBezTo>
                    <a:cubicBezTo>
                      <a:pt x="349" y="339"/>
                      <a:pt x="350" y="339"/>
                      <a:pt x="352" y="339"/>
                    </a:cubicBezTo>
                    <a:cubicBezTo>
                      <a:pt x="352" y="328"/>
                      <a:pt x="352" y="316"/>
                      <a:pt x="352" y="304"/>
                    </a:cubicBezTo>
                    <a:cubicBezTo>
                      <a:pt x="362" y="304"/>
                      <a:pt x="373" y="304"/>
                      <a:pt x="384" y="304"/>
                    </a:cubicBezTo>
                    <a:cubicBezTo>
                      <a:pt x="385" y="265"/>
                      <a:pt x="387" y="226"/>
                      <a:pt x="388" y="187"/>
                    </a:cubicBezTo>
                    <a:cubicBezTo>
                      <a:pt x="384" y="186"/>
                      <a:pt x="372" y="182"/>
                      <a:pt x="382" y="177"/>
                    </a:cubicBezTo>
                    <a:cubicBezTo>
                      <a:pt x="381" y="176"/>
                      <a:pt x="380" y="175"/>
                      <a:pt x="379" y="175"/>
                    </a:cubicBezTo>
                    <a:cubicBezTo>
                      <a:pt x="379" y="168"/>
                      <a:pt x="379" y="168"/>
                      <a:pt x="383" y="164"/>
                    </a:cubicBezTo>
                    <a:cubicBezTo>
                      <a:pt x="383" y="162"/>
                      <a:pt x="383" y="159"/>
                      <a:pt x="383" y="156"/>
                    </a:cubicBezTo>
                    <a:cubicBezTo>
                      <a:pt x="385" y="156"/>
                      <a:pt x="388" y="156"/>
                      <a:pt x="390" y="156"/>
                    </a:cubicBezTo>
                    <a:cubicBezTo>
                      <a:pt x="390" y="152"/>
                      <a:pt x="390" y="149"/>
                      <a:pt x="390" y="146"/>
                    </a:cubicBezTo>
                    <a:cubicBezTo>
                      <a:pt x="390" y="145"/>
                      <a:pt x="391" y="145"/>
                      <a:pt x="391" y="144"/>
                    </a:cubicBezTo>
                    <a:cubicBezTo>
                      <a:pt x="391" y="132"/>
                      <a:pt x="391" y="120"/>
                      <a:pt x="391" y="108"/>
                    </a:cubicBezTo>
                    <a:cubicBezTo>
                      <a:pt x="391" y="107"/>
                      <a:pt x="390" y="106"/>
                      <a:pt x="390" y="105"/>
                    </a:cubicBezTo>
                    <a:cubicBezTo>
                      <a:pt x="391" y="104"/>
                      <a:pt x="392" y="103"/>
                      <a:pt x="393" y="102"/>
                    </a:cubicBezTo>
                    <a:cubicBezTo>
                      <a:pt x="393" y="93"/>
                      <a:pt x="393" y="84"/>
                      <a:pt x="393" y="75"/>
                    </a:cubicBezTo>
                    <a:cubicBezTo>
                      <a:pt x="393" y="75"/>
                      <a:pt x="394" y="74"/>
                      <a:pt x="394" y="73"/>
                    </a:cubicBezTo>
                    <a:cubicBezTo>
                      <a:pt x="394" y="65"/>
                      <a:pt x="394" y="56"/>
                      <a:pt x="394" y="47"/>
                    </a:cubicBezTo>
                    <a:cubicBezTo>
                      <a:pt x="394" y="47"/>
                      <a:pt x="395" y="46"/>
                      <a:pt x="395" y="46"/>
                    </a:cubicBezTo>
                    <a:cubicBezTo>
                      <a:pt x="395" y="43"/>
                      <a:pt x="395" y="41"/>
                      <a:pt x="395" y="38"/>
                    </a:cubicBezTo>
                    <a:cubicBezTo>
                      <a:pt x="395" y="38"/>
                      <a:pt x="395" y="37"/>
                      <a:pt x="396" y="37"/>
                    </a:cubicBezTo>
                    <a:cubicBezTo>
                      <a:pt x="396" y="32"/>
                      <a:pt x="396" y="28"/>
                      <a:pt x="396" y="23"/>
                    </a:cubicBezTo>
                    <a:cubicBezTo>
                      <a:pt x="396" y="23"/>
                      <a:pt x="396" y="23"/>
                      <a:pt x="396" y="23"/>
                    </a:cubicBezTo>
                    <a:cubicBezTo>
                      <a:pt x="396" y="28"/>
                      <a:pt x="396" y="32"/>
                      <a:pt x="396" y="37"/>
                    </a:cubicBezTo>
                    <a:cubicBezTo>
                      <a:pt x="397" y="37"/>
                      <a:pt x="397" y="38"/>
                      <a:pt x="397" y="38"/>
                    </a:cubicBezTo>
                    <a:cubicBezTo>
                      <a:pt x="397" y="41"/>
                      <a:pt x="397" y="43"/>
                      <a:pt x="397" y="46"/>
                    </a:cubicBezTo>
                    <a:cubicBezTo>
                      <a:pt x="398" y="46"/>
                      <a:pt x="398" y="47"/>
                      <a:pt x="398" y="47"/>
                    </a:cubicBezTo>
                    <a:cubicBezTo>
                      <a:pt x="398" y="56"/>
                      <a:pt x="398" y="65"/>
                      <a:pt x="398" y="73"/>
                    </a:cubicBezTo>
                    <a:cubicBezTo>
                      <a:pt x="399" y="74"/>
                      <a:pt x="399" y="74"/>
                      <a:pt x="399" y="75"/>
                    </a:cubicBezTo>
                    <a:cubicBezTo>
                      <a:pt x="399" y="84"/>
                      <a:pt x="399" y="93"/>
                      <a:pt x="399" y="102"/>
                    </a:cubicBezTo>
                    <a:cubicBezTo>
                      <a:pt x="400" y="103"/>
                      <a:pt x="401" y="104"/>
                      <a:pt x="402" y="105"/>
                    </a:cubicBezTo>
                    <a:cubicBezTo>
                      <a:pt x="402" y="106"/>
                      <a:pt x="401" y="107"/>
                      <a:pt x="401" y="108"/>
                    </a:cubicBezTo>
                    <a:cubicBezTo>
                      <a:pt x="401" y="120"/>
                      <a:pt x="401" y="132"/>
                      <a:pt x="401" y="144"/>
                    </a:cubicBezTo>
                    <a:cubicBezTo>
                      <a:pt x="401" y="145"/>
                      <a:pt x="402" y="145"/>
                      <a:pt x="402" y="146"/>
                    </a:cubicBezTo>
                    <a:cubicBezTo>
                      <a:pt x="402" y="149"/>
                      <a:pt x="402" y="152"/>
                      <a:pt x="402" y="156"/>
                    </a:cubicBezTo>
                    <a:cubicBezTo>
                      <a:pt x="405" y="156"/>
                      <a:pt x="407" y="156"/>
                      <a:pt x="409" y="156"/>
                    </a:cubicBezTo>
                    <a:cubicBezTo>
                      <a:pt x="409" y="159"/>
                      <a:pt x="409" y="162"/>
                      <a:pt x="409" y="164"/>
                    </a:cubicBezTo>
                    <a:cubicBezTo>
                      <a:pt x="414" y="168"/>
                      <a:pt x="413" y="169"/>
                      <a:pt x="413" y="175"/>
                    </a:cubicBezTo>
                    <a:cubicBezTo>
                      <a:pt x="412" y="175"/>
                      <a:pt x="411" y="176"/>
                      <a:pt x="410" y="177"/>
                    </a:cubicBezTo>
                    <a:cubicBezTo>
                      <a:pt x="421" y="181"/>
                      <a:pt x="409" y="187"/>
                      <a:pt x="404" y="187"/>
                    </a:cubicBezTo>
                    <a:cubicBezTo>
                      <a:pt x="407" y="254"/>
                      <a:pt x="409" y="320"/>
                      <a:pt x="412" y="387"/>
                    </a:cubicBezTo>
                    <a:cubicBezTo>
                      <a:pt x="414" y="387"/>
                      <a:pt x="415" y="387"/>
                      <a:pt x="417" y="387"/>
                    </a:cubicBezTo>
                    <a:cubicBezTo>
                      <a:pt x="417" y="383"/>
                      <a:pt x="417" y="379"/>
                      <a:pt x="417" y="375"/>
                    </a:cubicBezTo>
                    <a:cubicBezTo>
                      <a:pt x="423" y="375"/>
                      <a:pt x="430" y="375"/>
                      <a:pt x="436" y="375"/>
                    </a:cubicBezTo>
                    <a:cubicBezTo>
                      <a:pt x="436" y="380"/>
                      <a:pt x="436" y="384"/>
                      <a:pt x="436" y="389"/>
                    </a:cubicBezTo>
                    <a:cubicBezTo>
                      <a:pt x="437" y="389"/>
                      <a:pt x="438" y="389"/>
                      <a:pt x="439" y="389"/>
                    </a:cubicBezTo>
                    <a:cubicBezTo>
                      <a:pt x="439" y="382"/>
                      <a:pt x="439" y="376"/>
                      <a:pt x="439" y="369"/>
                    </a:cubicBezTo>
                    <a:cubicBezTo>
                      <a:pt x="440" y="369"/>
                      <a:pt x="441" y="369"/>
                      <a:pt x="442" y="369"/>
                    </a:cubicBezTo>
                    <a:cubicBezTo>
                      <a:pt x="442" y="376"/>
                      <a:pt x="442" y="382"/>
                      <a:pt x="442" y="388"/>
                    </a:cubicBezTo>
                    <a:cubicBezTo>
                      <a:pt x="443" y="388"/>
                      <a:pt x="444" y="388"/>
                      <a:pt x="445" y="388"/>
                    </a:cubicBezTo>
                    <a:cubicBezTo>
                      <a:pt x="445" y="385"/>
                      <a:pt x="445" y="381"/>
                      <a:pt x="445" y="378"/>
                    </a:cubicBezTo>
                    <a:cubicBezTo>
                      <a:pt x="445" y="378"/>
                      <a:pt x="446" y="378"/>
                      <a:pt x="446" y="378"/>
                    </a:cubicBezTo>
                    <a:cubicBezTo>
                      <a:pt x="446" y="381"/>
                      <a:pt x="446" y="384"/>
                      <a:pt x="446" y="388"/>
                    </a:cubicBezTo>
                    <a:cubicBezTo>
                      <a:pt x="450" y="388"/>
                      <a:pt x="454" y="388"/>
                      <a:pt x="458" y="387"/>
                    </a:cubicBezTo>
                    <a:cubicBezTo>
                      <a:pt x="458" y="384"/>
                      <a:pt x="458" y="380"/>
                      <a:pt x="458" y="376"/>
                    </a:cubicBezTo>
                    <a:cubicBezTo>
                      <a:pt x="460" y="376"/>
                      <a:pt x="463" y="376"/>
                      <a:pt x="465" y="376"/>
                    </a:cubicBezTo>
                    <a:cubicBezTo>
                      <a:pt x="465" y="375"/>
                      <a:pt x="465" y="374"/>
                      <a:pt x="465" y="373"/>
                    </a:cubicBezTo>
                    <a:cubicBezTo>
                      <a:pt x="468" y="373"/>
                      <a:pt x="471" y="373"/>
                      <a:pt x="473" y="373"/>
                    </a:cubicBezTo>
                    <a:cubicBezTo>
                      <a:pt x="473" y="374"/>
                      <a:pt x="473" y="374"/>
                      <a:pt x="473" y="375"/>
                    </a:cubicBezTo>
                    <a:cubicBezTo>
                      <a:pt x="475" y="375"/>
                      <a:pt x="477" y="375"/>
                      <a:pt x="479" y="375"/>
                    </a:cubicBezTo>
                    <a:cubicBezTo>
                      <a:pt x="479" y="374"/>
                      <a:pt x="479" y="374"/>
                      <a:pt x="479" y="373"/>
                    </a:cubicBezTo>
                    <a:cubicBezTo>
                      <a:pt x="497" y="373"/>
                      <a:pt x="515" y="373"/>
                      <a:pt x="533" y="373"/>
                    </a:cubicBezTo>
                    <a:cubicBezTo>
                      <a:pt x="533" y="372"/>
                      <a:pt x="533" y="371"/>
                      <a:pt x="533" y="370"/>
                    </a:cubicBezTo>
                    <a:cubicBezTo>
                      <a:pt x="534" y="370"/>
                      <a:pt x="536" y="370"/>
                      <a:pt x="537" y="370"/>
                    </a:cubicBezTo>
                    <a:cubicBezTo>
                      <a:pt x="537" y="371"/>
                      <a:pt x="537" y="372"/>
                      <a:pt x="537" y="373"/>
                    </a:cubicBezTo>
                    <a:cubicBezTo>
                      <a:pt x="538" y="373"/>
                      <a:pt x="540" y="373"/>
                      <a:pt x="541" y="373"/>
                    </a:cubicBezTo>
                    <a:cubicBezTo>
                      <a:pt x="541" y="374"/>
                      <a:pt x="541" y="376"/>
                      <a:pt x="541" y="377"/>
                    </a:cubicBezTo>
                    <a:cubicBezTo>
                      <a:pt x="542" y="377"/>
                      <a:pt x="543" y="377"/>
                      <a:pt x="544" y="377"/>
                    </a:cubicBezTo>
                    <a:cubicBezTo>
                      <a:pt x="544" y="377"/>
                      <a:pt x="544" y="376"/>
                      <a:pt x="544" y="375"/>
                    </a:cubicBezTo>
                    <a:cubicBezTo>
                      <a:pt x="545" y="375"/>
                      <a:pt x="546" y="375"/>
                      <a:pt x="547" y="375"/>
                    </a:cubicBezTo>
                    <a:cubicBezTo>
                      <a:pt x="547" y="376"/>
                      <a:pt x="547" y="377"/>
                      <a:pt x="547" y="377"/>
                    </a:cubicBezTo>
                    <a:cubicBezTo>
                      <a:pt x="550" y="377"/>
                      <a:pt x="553" y="377"/>
                      <a:pt x="556" y="377"/>
                    </a:cubicBezTo>
                    <a:cubicBezTo>
                      <a:pt x="556" y="376"/>
                      <a:pt x="556" y="375"/>
                      <a:pt x="556" y="374"/>
                    </a:cubicBezTo>
                    <a:cubicBezTo>
                      <a:pt x="558" y="374"/>
                      <a:pt x="560" y="374"/>
                      <a:pt x="562" y="374"/>
                    </a:cubicBezTo>
                    <a:cubicBezTo>
                      <a:pt x="562" y="379"/>
                      <a:pt x="562" y="385"/>
                      <a:pt x="562" y="390"/>
                    </a:cubicBezTo>
                    <a:cubicBezTo>
                      <a:pt x="563" y="390"/>
                      <a:pt x="563" y="390"/>
                      <a:pt x="564" y="390"/>
                    </a:cubicBezTo>
                    <a:cubicBezTo>
                      <a:pt x="564" y="389"/>
                      <a:pt x="564" y="387"/>
                      <a:pt x="564" y="386"/>
                    </a:cubicBezTo>
                    <a:cubicBezTo>
                      <a:pt x="565" y="386"/>
                      <a:pt x="567" y="386"/>
                      <a:pt x="568" y="386"/>
                    </a:cubicBezTo>
                    <a:cubicBezTo>
                      <a:pt x="568" y="387"/>
                      <a:pt x="568" y="389"/>
                      <a:pt x="568" y="390"/>
                    </a:cubicBezTo>
                    <a:cubicBezTo>
                      <a:pt x="571" y="390"/>
                      <a:pt x="575" y="390"/>
                      <a:pt x="578" y="390"/>
                    </a:cubicBezTo>
                    <a:cubicBezTo>
                      <a:pt x="578" y="382"/>
                      <a:pt x="578" y="382"/>
                      <a:pt x="578" y="382"/>
                    </a:cubicBezTo>
                    <a:cubicBezTo>
                      <a:pt x="588" y="379"/>
                      <a:pt x="588" y="379"/>
                      <a:pt x="588" y="379"/>
                    </a:cubicBezTo>
                    <a:cubicBezTo>
                      <a:pt x="588" y="374"/>
                      <a:pt x="589" y="368"/>
                      <a:pt x="589" y="362"/>
                    </a:cubicBezTo>
                    <a:cubicBezTo>
                      <a:pt x="590" y="362"/>
                      <a:pt x="591" y="362"/>
                      <a:pt x="592" y="362"/>
                    </a:cubicBezTo>
                    <a:cubicBezTo>
                      <a:pt x="592" y="368"/>
                      <a:pt x="593" y="374"/>
                      <a:pt x="593" y="379"/>
                    </a:cubicBezTo>
                    <a:cubicBezTo>
                      <a:pt x="594" y="379"/>
                      <a:pt x="596" y="379"/>
                      <a:pt x="597" y="379"/>
                    </a:cubicBezTo>
                    <a:cubicBezTo>
                      <a:pt x="597" y="374"/>
                      <a:pt x="597" y="368"/>
                      <a:pt x="598" y="362"/>
                    </a:cubicBezTo>
                    <a:cubicBezTo>
                      <a:pt x="599" y="362"/>
                      <a:pt x="600" y="362"/>
                      <a:pt x="601" y="362"/>
                    </a:cubicBezTo>
                    <a:cubicBezTo>
                      <a:pt x="601" y="367"/>
                      <a:pt x="602" y="372"/>
                      <a:pt x="602" y="377"/>
                    </a:cubicBezTo>
                    <a:cubicBezTo>
                      <a:pt x="603" y="377"/>
                      <a:pt x="604" y="377"/>
                      <a:pt x="606" y="377"/>
                    </a:cubicBezTo>
                    <a:cubicBezTo>
                      <a:pt x="606" y="378"/>
                      <a:pt x="606" y="378"/>
                      <a:pt x="606" y="379"/>
                    </a:cubicBezTo>
                    <a:cubicBezTo>
                      <a:pt x="607" y="379"/>
                      <a:pt x="609" y="379"/>
                      <a:pt x="610" y="379"/>
                    </a:cubicBezTo>
                    <a:cubicBezTo>
                      <a:pt x="610" y="378"/>
                      <a:pt x="610" y="378"/>
                      <a:pt x="610" y="377"/>
                    </a:cubicBezTo>
                    <a:cubicBezTo>
                      <a:pt x="612" y="377"/>
                      <a:pt x="613" y="377"/>
                      <a:pt x="615" y="377"/>
                    </a:cubicBezTo>
                    <a:cubicBezTo>
                      <a:pt x="615" y="379"/>
                      <a:pt x="615" y="380"/>
                      <a:pt x="615" y="381"/>
                    </a:cubicBezTo>
                    <a:cubicBezTo>
                      <a:pt x="616" y="382"/>
                      <a:pt x="617" y="382"/>
                      <a:pt x="617" y="382"/>
                    </a:cubicBezTo>
                    <a:cubicBezTo>
                      <a:pt x="617" y="383"/>
                      <a:pt x="617" y="384"/>
                      <a:pt x="617" y="385"/>
                    </a:cubicBezTo>
                    <a:cubicBezTo>
                      <a:pt x="617" y="385"/>
                      <a:pt x="617" y="385"/>
                      <a:pt x="617" y="385"/>
                    </a:cubicBezTo>
                    <a:cubicBezTo>
                      <a:pt x="617" y="387"/>
                      <a:pt x="617" y="389"/>
                      <a:pt x="617" y="391"/>
                    </a:cubicBezTo>
                    <a:cubicBezTo>
                      <a:pt x="620" y="391"/>
                      <a:pt x="624" y="391"/>
                      <a:pt x="628" y="391"/>
                    </a:cubicBezTo>
                    <a:cubicBezTo>
                      <a:pt x="628" y="386"/>
                      <a:pt x="628" y="381"/>
                      <a:pt x="628" y="375"/>
                    </a:cubicBezTo>
                    <a:cubicBezTo>
                      <a:pt x="627" y="375"/>
                      <a:pt x="626" y="375"/>
                      <a:pt x="625" y="375"/>
                    </a:cubicBezTo>
                    <a:cubicBezTo>
                      <a:pt x="625" y="374"/>
                      <a:pt x="625" y="374"/>
                      <a:pt x="625" y="373"/>
                    </a:cubicBezTo>
                    <a:cubicBezTo>
                      <a:pt x="627" y="373"/>
                      <a:pt x="629" y="373"/>
                      <a:pt x="630" y="373"/>
                    </a:cubicBezTo>
                    <a:cubicBezTo>
                      <a:pt x="630" y="370"/>
                      <a:pt x="630" y="368"/>
                      <a:pt x="630" y="365"/>
                    </a:cubicBezTo>
                    <a:cubicBezTo>
                      <a:pt x="643" y="365"/>
                      <a:pt x="656" y="365"/>
                      <a:pt x="668" y="365"/>
                    </a:cubicBezTo>
                    <a:cubicBezTo>
                      <a:pt x="668" y="368"/>
                      <a:pt x="668" y="370"/>
                      <a:pt x="668" y="373"/>
                    </a:cubicBezTo>
                    <a:cubicBezTo>
                      <a:pt x="672" y="373"/>
                      <a:pt x="676" y="373"/>
                      <a:pt x="679" y="372"/>
                    </a:cubicBezTo>
                    <a:cubicBezTo>
                      <a:pt x="679" y="370"/>
                      <a:pt x="679" y="367"/>
                      <a:pt x="679" y="364"/>
                    </a:cubicBezTo>
                    <a:cubicBezTo>
                      <a:pt x="681" y="364"/>
                      <a:pt x="682" y="364"/>
                      <a:pt x="683" y="364"/>
                    </a:cubicBezTo>
                    <a:cubicBezTo>
                      <a:pt x="683" y="360"/>
                      <a:pt x="683" y="355"/>
                      <a:pt x="683" y="350"/>
                    </a:cubicBezTo>
                    <a:cubicBezTo>
                      <a:pt x="685" y="350"/>
                      <a:pt x="687" y="350"/>
                      <a:pt x="688" y="350"/>
                    </a:cubicBezTo>
                    <a:cubicBezTo>
                      <a:pt x="689" y="350"/>
                      <a:pt x="689" y="349"/>
                      <a:pt x="690" y="349"/>
                    </a:cubicBezTo>
                    <a:cubicBezTo>
                      <a:pt x="691" y="349"/>
                      <a:pt x="693" y="349"/>
                      <a:pt x="695" y="349"/>
                    </a:cubicBezTo>
                    <a:cubicBezTo>
                      <a:pt x="695" y="349"/>
                      <a:pt x="696" y="350"/>
                      <a:pt x="696" y="350"/>
                    </a:cubicBezTo>
                    <a:cubicBezTo>
                      <a:pt x="698" y="350"/>
                      <a:pt x="700" y="350"/>
                      <a:pt x="702" y="350"/>
                    </a:cubicBezTo>
                    <a:cubicBezTo>
                      <a:pt x="702" y="355"/>
                      <a:pt x="702" y="359"/>
                      <a:pt x="702" y="364"/>
                    </a:cubicBezTo>
                    <a:cubicBezTo>
                      <a:pt x="707" y="364"/>
                      <a:pt x="712" y="364"/>
                      <a:pt x="717" y="364"/>
                    </a:cubicBezTo>
                    <a:cubicBezTo>
                      <a:pt x="717" y="362"/>
                      <a:pt x="717" y="360"/>
                      <a:pt x="717" y="358"/>
                    </a:cubicBezTo>
                    <a:cubicBezTo>
                      <a:pt x="718" y="358"/>
                      <a:pt x="718" y="358"/>
                      <a:pt x="719" y="358"/>
                    </a:cubicBezTo>
                    <a:cubicBezTo>
                      <a:pt x="719" y="360"/>
                      <a:pt x="719" y="362"/>
                      <a:pt x="719" y="364"/>
                    </a:cubicBezTo>
                    <a:cubicBezTo>
                      <a:pt x="725" y="364"/>
                      <a:pt x="725" y="364"/>
                      <a:pt x="725" y="364"/>
                    </a:cubicBezTo>
                    <a:cubicBezTo>
                      <a:pt x="725" y="300"/>
                      <a:pt x="725" y="300"/>
                      <a:pt x="725" y="300"/>
                    </a:cubicBezTo>
                    <a:cubicBezTo>
                      <a:pt x="744" y="300"/>
                      <a:pt x="744" y="300"/>
                      <a:pt x="744" y="300"/>
                    </a:cubicBezTo>
                    <a:cubicBezTo>
                      <a:pt x="744" y="295"/>
                      <a:pt x="744" y="295"/>
                      <a:pt x="744" y="295"/>
                    </a:cubicBezTo>
                    <a:cubicBezTo>
                      <a:pt x="747" y="295"/>
                      <a:pt x="747" y="295"/>
                      <a:pt x="747" y="295"/>
                    </a:cubicBezTo>
                    <a:cubicBezTo>
                      <a:pt x="747" y="298"/>
                      <a:pt x="747" y="298"/>
                      <a:pt x="747" y="298"/>
                    </a:cubicBezTo>
                    <a:cubicBezTo>
                      <a:pt x="756" y="298"/>
                      <a:pt x="756" y="298"/>
                      <a:pt x="756" y="298"/>
                    </a:cubicBezTo>
                    <a:cubicBezTo>
                      <a:pt x="756" y="295"/>
                      <a:pt x="756" y="295"/>
                      <a:pt x="756" y="295"/>
                    </a:cubicBezTo>
                    <a:cubicBezTo>
                      <a:pt x="758" y="295"/>
                      <a:pt x="758" y="295"/>
                      <a:pt x="758" y="295"/>
                    </a:cubicBezTo>
                    <a:cubicBezTo>
                      <a:pt x="758" y="302"/>
                      <a:pt x="758" y="302"/>
                      <a:pt x="758" y="302"/>
                    </a:cubicBezTo>
                    <a:cubicBezTo>
                      <a:pt x="761" y="302"/>
                      <a:pt x="761" y="302"/>
                      <a:pt x="761" y="302"/>
                    </a:cubicBezTo>
                    <a:cubicBezTo>
                      <a:pt x="761" y="308"/>
                      <a:pt x="761" y="308"/>
                      <a:pt x="761" y="308"/>
                    </a:cubicBezTo>
                    <a:cubicBezTo>
                      <a:pt x="772" y="308"/>
                      <a:pt x="772" y="308"/>
                      <a:pt x="772" y="308"/>
                    </a:cubicBezTo>
                    <a:cubicBezTo>
                      <a:pt x="772" y="323"/>
                      <a:pt x="772" y="323"/>
                      <a:pt x="772" y="323"/>
                    </a:cubicBezTo>
                    <a:cubicBezTo>
                      <a:pt x="773" y="323"/>
                      <a:pt x="773" y="323"/>
                      <a:pt x="773" y="323"/>
                    </a:cubicBezTo>
                    <a:cubicBezTo>
                      <a:pt x="773" y="313"/>
                      <a:pt x="773" y="313"/>
                      <a:pt x="773" y="313"/>
                    </a:cubicBezTo>
                    <a:cubicBezTo>
                      <a:pt x="778" y="313"/>
                      <a:pt x="778" y="313"/>
                      <a:pt x="778" y="313"/>
                    </a:cubicBezTo>
                    <a:cubicBezTo>
                      <a:pt x="778" y="330"/>
                      <a:pt x="778" y="330"/>
                      <a:pt x="778" y="330"/>
                    </a:cubicBezTo>
                    <a:cubicBezTo>
                      <a:pt x="793" y="330"/>
                      <a:pt x="793" y="330"/>
                      <a:pt x="793" y="330"/>
                    </a:cubicBezTo>
                    <a:cubicBezTo>
                      <a:pt x="793" y="324"/>
                      <a:pt x="793" y="324"/>
                      <a:pt x="793" y="324"/>
                    </a:cubicBezTo>
                    <a:cubicBezTo>
                      <a:pt x="799" y="324"/>
                      <a:pt x="799" y="324"/>
                      <a:pt x="799" y="324"/>
                    </a:cubicBezTo>
                    <a:cubicBezTo>
                      <a:pt x="799" y="332"/>
                      <a:pt x="799" y="332"/>
                      <a:pt x="799" y="332"/>
                    </a:cubicBezTo>
                    <a:cubicBezTo>
                      <a:pt x="801" y="332"/>
                      <a:pt x="801" y="332"/>
                      <a:pt x="801" y="332"/>
                    </a:cubicBezTo>
                    <a:cubicBezTo>
                      <a:pt x="801" y="324"/>
                      <a:pt x="801" y="324"/>
                      <a:pt x="801" y="324"/>
                    </a:cubicBezTo>
                    <a:cubicBezTo>
                      <a:pt x="808" y="324"/>
                      <a:pt x="808" y="324"/>
                      <a:pt x="808" y="324"/>
                    </a:cubicBezTo>
                    <a:cubicBezTo>
                      <a:pt x="808" y="306"/>
                      <a:pt x="808" y="306"/>
                      <a:pt x="808" y="306"/>
                    </a:cubicBezTo>
                    <a:cubicBezTo>
                      <a:pt x="812" y="306"/>
                      <a:pt x="812" y="306"/>
                      <a:pt x="812" y="306"/>
                    </a:cubicBezTo>
                    <a:cubicBezTo>
                      <a:pt x="817" y="286"/>
                      <a:pt x="817" y="286"/>
                      <a:pt x="817" y="286"/>
                    </a:cubicBezTo>
                    <a:cubicBezTo>
                      <a:pt x="822" y="286"/>
                      <a:pt x="822" y="286"/>
                      <a:pt x="822" y="286"/>
                    </a:cubicBezTo>
                    <a:cubicBezTo>
                      <a:pt x="828" y="306"/>
                      <a:pt x="828" y="306"/>
                      <a:pt x="828" y="306"/>
                    </a:cubicBezTo>
                    <a:cubicBezTo>
                      <a:pt x="832" y="306"/>
                      <a:pt x="832" y="306"/>
                      <a:pt x="832" y="306"/>
                    </a:cubicBezTo>
                    <a:cubicBezTo>
                      <a:pt x="832" y="336"/>
                      <a:pt x="832" y="336"/>
                      <a:pt x="832" y="336"/>
                    </a:cubicBezTo>
                    <a:cubicBezTo>
                      <a:pt x="835" y="336"/>
                      <a:pt x="835" y="336"/>
                      <a:pt x="835" y="336"/>
                    </a:cubicBezTo>
                    <a:cubicBezTo>
                      <a:pt x="835" y="357"/>
                      <a:pt x="835" y="357"/>
                      <a:pt x="835" y="357"/>
                    </a:cubicBezTo>
                    <a:cubicBezTo>
                      <a:pt x="837" y="357"/>
                      <a:pt x="837" y="357"/>
                      <a:pt x="837" y="357"/>
                    </a:cubicBezTo>
                    <a:cubicBezTo>
                      <a:pt x="837" y="350"/>
                      <a:pt x="837" y="350"/>
                      <a:pt x="837" y="350"/>
                    </a:cubicBezTo>
                    <a:cubicBezTo>
                      <a:pt x="840" y="355"/>
                      <a:pt x="840" y="355"/>
                      <a:pt x="840" y="355"/>
                    </a:cubicBezTo>
                    <a:cubicBezTo>
                      <a:pt x="843" y="355"/>
                      <a:pt x="843" y="355"/>
                      <a:pt x="843" y="355"/>
                    </a:cubicBezTo>
                    <a:cubicBezTo>
                      <a:pt x="843" y="315"/>
                      <a:pt x="843" y="315"/>
                      <a:pt x="843" y="315"/>
                    </a:cubicBezTo>
                    <a:cubicBezTo>
                      <a:pt x="857" y="315"/>
                      <a:pt x="857" y="315"/>
                      <a:pt x="857" y="315"/>
                    </a:cubicBezTo>
                    <a:cubicBezTo>
                      <a:pt x="863" y="322"/>
                      <a:pt x="863" y="322"/>
                      <a:pt x="863" y="322"/>
                    </a:cubicBezTo>
                    <a:cubicBezTo>
                      <a:pt x="863" y="315"/>
                      <a:pt x="863" y="315"/>
                      <a:pt x="863" y="315"/>
                    </a:cubicBezTo>
                    <a:cubicBezTo>
                      <a:pt x="864" y="315"/>
                      <a:pt x="864" y="315"/>
                      <a:pt x="864" y="315"/>
                    </a:cubicBezTo>
                    <a:cubicBezTo>
                      <a:pt x="864" y="314"/>
                      <a:pt x="864" y="314"/>
                      <a:pt x="864" y="314"/>
                    </a:cubicBezTo>
                    <a:cubicBezTo>
                      <a:pt x="869" y="314"/>
                      <a:pt x="869" y="314"/>
                      <a:pt x="869" y="314"/>
                    </a:cubicBezTo>
                    <a:cubicBezTo>
                      <a:pt x="869" y="303"/>
                      <a:pt x="869" y="303"/>
                      <a:pt x="869" y="303"/>
                    </a:cubicBezTo>
                    <a:cubicBezTo>
                      <a:pt x="872" y="303"/>
                      <a:pt x="872" y="303"/>
                      <a:pt x="872" y="303"/>
                    </a:cubicBezTo>
                    <a:cubicBezTo>
                      <a:pt x="872" y="297"/>
                      <a:pt x="872" y="297"/>
                      <a:pt x="872" y="297"/>
                    </a:cubicBezTo>
                    <a:cubicBezTo>
                      <a:pt x="873" y="297"/>
                      <a:pt x="873" y="297"/>
                      <a:pt x="873" y="297"/>
                    </a:cubicBezTo>
                    <a:cubicBezTo>
                      <a:pt x="873" y="286"/>
                      <a:pt x="873" y="286"/>
                      <a:pt x="873" y="286"/>
                    </a:cubicBezTo>
                    <a:cubicBezTo>
                      <a:pt x="881" y="286"/>
                      <a:pt x="881" y="286"/>
                      <a:pt x="881" y="286"/>
                    </a:cubicBezTo>
                    <a:cubicBezTo>
                      <a:pt x="881" y="272"/>
                      <a:pt x="881" y="272"/>
                      <a:pt x="881" y="272"/>
                    </a:cubicBezTo>
                    <a:cubicBezTo>
                      <a:pt x="885" y="272"/>
                      <a:pt x="885" y="272"/>
                      <a:pt x="885" y="272"/>
                    </a:cubicBezTo>
                    <a:cubicBezTo>
                      <a:pt x="885" y="269"/>
                      <a:pt x="885" y="269"/>
                      <a:pt x="885" y="269"/>
                    </a:cubicBezTo>
                    <a:cubicBezTo>
                      <a:pt x="888" y="269"/>
                      <a:pt x="888" y="269"/>
                      <a:pt x="888" y="269"/>
                    </a:cubicBezTo>
                    <a:cubicBezTo>
                      <a:pt x="888" y="255"/>
                      <a:pt x="888" y="255"/>
                      <a:pt x="888" y="255"/>
                    </a:cubicBezTo>
                    <a:cubicBezTo>
                      <a:pt x="890" y="255"/>
                      <a:pt x="890" y="255"/>
                      <a:pt x="890" y="255"/>
                    </a:cubicBezTo>
                    <a:cubicBezTo>
                      <a:pt x="890" y="251"/>
                      <a:pt x="890" y="251"/>
                      <a:pt x="890" y="251"/>
                    </a:cubicBezTo>
                    <a:cubicBezTo>
                      <a:pt x="893" y="251"/>
                      <a:pt x="893" y="251"/>
                      <a:pt x="893" y="251"/>
                    </a:cubicBezTo>
                    <a:cubicBezTo>
                      <a:pt x="893" y="237"/>
                      <a:pt x="893" y="237"/>
                      <a:pt x="893" y="237"/>
                    </a:cubicBezTo>
                    <a:cubicBezTo>
                      <a:pt x="906" y="237"/>
                      <a:pt x="906" y="237"/>
                      <a:pt x="906" y="237"/>
                    </a:cubicBezTo>
                    <a:cubicBezTo>
                      <a:pt x="906" y="231"/>
                      <a:pt x="906" y="231"/>
                      <a:pt x="906" y="231"/>
                    </a:cubicBezTo>
                    <a:cubicBezTo>
                      <a:pt x="921" y="231"/>
                      <a:pt x="921" y="231"/>
                      <a:pt x="921" y="231"/>
                    </a:cubicBezTo>
                    <a:cubicBezTo>
                      <a:pt x="921" y="227"/>
                      <a:pt x="921" y="227"/>
                      <a:pt x="921" y="227"/>
                    </a:cubicBezTo>
                    <a:cubicBezTo>
                      <a:pt x="930" y="227"/>
                      <a:pt x="930" y="227"/>
                      <a:pt x="930" y="227"/>
                    </a:cubicBezTo>
                    <a:cubicBezTo>
                      <a:pt x="930" y="231"/>
                      <a:pt x="930" y="231"/>
                      <a:pt x="930" y="231"/>
                    </a:cubicBezTo>
                    <a:cubicBezTo>
                      <a:pt x="932" y="231"/>
                      <a:pt x="932" y="231"/>
                      <a:pt x="932" y="231"/>
                    </a:cubicBezTo>
                    <a:cubicBezTo>
                      <a:pt x="932" y="229"/>
                      <a:pt x="932" y="229"/>
                      <a:pt x="932" y="229"/>
                    </a:cubicBezTo>
                    <a:cubicBezTo>
                      <a:pt x="937" y="229"/>
                      <a:pt x="937" y="229"/>
                      <a:pt x="937" y="229"/>
                    </a:cubicBezTo>
                    <a:cubicBezTo>
                      <a:pt x="937" y="231"/>
                      <a:pt x="937" y="231"/>
                      <a:pt x="937" y="231"/>
                    </a:cubicBezTo>
                    <a:cubicBezTo>
                      <a:pt x="940" y="231"/>
                      <a:pt x="940" y="231"/>
                      <a:pt x="940" y="231"/>
                    </a:cubicBezTo>
                    <a:cubicBezTo>
                      <a:pt x="940" y="227"/>
                      <a:pt x="940" y="227"/>
                      <a:pt x="940" y="227"/>
                    </a:cubicBezTo>
                    <a:cubicBezTo>
                      <a:pt x="947" y="227"/>
                      <a:pt x="947" y="227"/>
                      <a:pt x="947" y="227"/>
                    </a:cubicBezTo>
                    <a:cubicBezTo>
                      <a:pt x="947" y="231"/>
                      <a:pt x="947" y="231"/>
                      <a:pt x="947" y="231"/>
                    </a:cubicBezTo>
                    <a:cubicBezTo>
                      <a:pt x="958" y="231"/>
                      <a:pt x="958" y="231"/>
                      <a:pt x="958" y="231"/>
                    </a:cubicBezTo>
                    <a:cubicBezTo>
                      <a:pt x="958" y="238"/>
                      <a:pt x="958" y="238"/>
                      <a:pt x="958" y="238"/>
                    </a:cubicBezTo>
                    <a:cubicBezTo>
                      <a:pt x="965" y="238"/>
                      <a:pt x="965" y="238"/>
                      <a:pt x="965" y="238"/>
                    </a:cubicBezTo>
                    <a:cubicBezTo>
                      <a:pt x="965" y="276"/>
                      <a:pt x="965" y="276"/>
                      <a:pt x="965" y="276"/>
                    </a:cubicBezTo>
                    <a:cubicBezTo>
                      <a:pt x="968" y="276"/>
                      <a:pt x="968" y="276"/>
                      <a:pt x="968" y="276"/>
                    </a:cubicBezTo>
                    <a:cubicBezTo>
                      <a:pt x="968" y="261"/>
                      <a:pt x="968" y="261"/>
                      <a:pt x="968" y="261"/>
                    </a:cubicBezTo>
                    <a:cubicBezTo>
                      <a:pt x="987" y="261"/>
                      <a:pt x="987" y="261"/>
                      <a:pt x="987" y="261"/>
                    </a:cubicBezTo>
                    <a:cubicBezTo>
                      <a:pt x="987" y="276"/>
                      <a:pt x="987" y="276"/>
                      <a:pt x="987" y="276"/>
                    </a:cubicBezTo>
                    <a:cubicBezTo>
                      <a:pt x="989" y="276"/>
                      <a:pt x="989" y="276"/>
                      <a:pt x="989" y="276"/>
                    </a:cubicBezTo>
                    <a:cubicBezTo>
                      <a:pt x="989" y="316"/>
                      <a:pt x="989" y="316"/>
                      <a:pt x="989" y="316"/>
                    </a:cubicBezTo>
                    <a:cubicBezTo>
                      <a:pt x="992" y="315"/>
                      <a:pt x="992" y="315"/>
                      <a:pt x="992" y="315"/>
                    </a:cubicBezTo>
                    <a:cubicBezTo>
                      <a:pt x="993" y="283"/>
                      <a:pt x="993" y="283"/>
                      <a:pt x="993" y="283"/>
                    </a:cubicBezTo>
                    <a:cubicBezTo>
                      <a:pt x="994" y="315"/>
                      <a:pt x="994" y="315"/>
                      <a:pt x="994" y="315"/>
                    </a:cubicBezTo>
                    <a:cubicBezTo>
                      <a:pt x="997" y="316"/>
                      <a:pt x="997" y="316"/>
                      <a:pt x="997" y="316"/>
                    </a:cubicBezTo>
                    <a:cubicBezTo>
                      <a:pt x="1000" y="335"/>
                      <a:pt x="1000" y="335"/>
                      <a:pt x="1000" y="335"/>
                    </a:cubicBezTo>
                    <a:cubicBezTo>
                      <a:pt x="1008" y="340"/>
                      <a:pt x="1008" y="340"/>
                      <a:pt x="1008" y="340"/>
                    </a:cubicBezTo>
                    <a:cubicBezTo>
                      <a:pt x="1008" y="332"/>
                      <a:pt x="1008" y="332"/>
                      <a:pt x="1008" y="332"/>
                    </a:cubicBezTo>
                    <a:cubicBezTo>
                      <a:pt x="1011" y="332"/>
                      <a:pt x="1011" y="332"/>
                      <a:pt x="1011" y="332"/>
                    </a:cubicBezTo>
                    <a:cubicBezTo>
                      <a:pt x="1011" y="327"/>
                      <a:pt x="1011" y="327"/>
                      <a:pt x="1011" y="327"/>
                    </a:cubicBezTo>
                    <a:cubicBezTo>
                      <a:pt x="1035" y="327"/>
                      <a:pt x="1035" y="327"/>
                      <a:pt x="1035" y="327"/>
                    </a:cubicBezTo>
                    <a:cubicBezTo>
                      <a:pt x="1035" y="329"/>
                      <a:pt x="1035" y="329"/>
                      <a:pt x="1035" y="329"/>
                    </a:cubicBezTo>
                    <a:cubicBezTo>
                      <a:pt x="1038" y="329"/>
                      <a:pt x="1038" y="329"/>
                      <a:pt x="1038" y="329"/>
                    </a:cubicBezTo>
                    <a:cubicBezTo>
                      <a:pt x="1038" y="323"/>
                      <a:pt x="1038" y="323"/>
                      <a:pt x="1038" y="323"/>
                    </a:cubicBezTo>
                    <a:cubicBezTo>
                      <a:pt x="1042" y="323"/>
                      <a:pt x="1042" y="323"/>
                      <a:pt x="1042" y="323"/>
                    </a:cubicBezTo>
                    <a:cubicBezTo>
                      <a:pt x="1042" y="330"/>
                      <a:pt x="1042" y="330"/>
                      <a:pt x="1042" y="330"/>
                    </a:cubicBezTo>
                    <a:cubicBezTo>
                      <a:pt x="1044" y="330"/>
                      <a:pt x="1044" y="330"/>
                      <a:pt x="1044" y="330"/>
                    </a:cubicBezTo>
                    <a:cubicBezTo>
                      <a:pt x="1044" y="322"/>
                      <a:pt x="1044" y="322"/>
                      <a:pt x="1044" y="322"/>
                    </a:cubicBezTo>
                    <a:cubicBezTo>
                      <a:pt x="1049" y="322"/>
                      <a:pt x="1049" y="322"/>
                      <a:pt x="1049" y="322"/>
                    </a:cubicBezTo>
                    <a:cubicBezTo>
                      <a:pt x="1049" y="318"/>
                      <a:pt x="1049" y="318"/>
                      <a:pt x="1049" y="318"/>
                    </a:cubicBezTo>
                    <a:cubicBezTo>
                      <a:pt x="1058" y="318"/>
                      <a:pt x="1058" y="318"/>
                      <a:pt x="1058" y="318"/>
                    </a:cubicBezTo>
                    <a:cubicBezTo>
                      <a:pt x="1058" y="308"/>
                      <a:pt x="1058" y="308"/>
                      <a:pt x="1058" y="308"/>
                    </a:cubicBezTo>
                    <a:cubicBezTo>
                      <a:pt x="1061" y="307"/>
                      <a:pt x="1061" y="307"/>
                      <a:pt x="1061" y="307"/>
                    </a:cubicBezTo>
                    <a:cubicBezTo>
                      <a:pt x="1061" y="305"/>
                      <a:pt x="1061" y="305"/>
                      <a:pt x="1061" y="305"/>
                    </a:cubicBezTo>
                    <a:cubicBezTo>
                      <a:pt x="1069" y="305"/>
                      <a:pt x="1069" y="305"/>
                      <a:pt x="1069" y="305"/>
                    </a:cubicBezTo>
                    <a:cubicBezTo>
                      <a:pt x="1069" y="299"/>
                      <a:pt x="1069" y="299"/>
                      <a:pt x="1069" y="299"/>
                    </a:cubicBezTo>
                    <a:cubicBezTo>
                      <a:pt x="1073" y="299"/>
                      <a:pt x="1073" y="299"/>
                      <a:pt x="1073" y="299"/>
                    </a:cubicBezTo>
                    <a:cubicBezTo>
                      <a:pt x="1073" y="281"/>
                      <a:pt x="1073" y="281"/>
                      <a:pt x="1073" y="281"/>
                    </a:cubicBezTo>
                    <a:cubicBezTo>
                      <a:pt x="1080" y="281"/>
                      <a:pt x="1080" y="281"/>
                      <a:pt x="1080" y="281"/>
                    </a:cubicBezTo>
                    <a:cubicBezTo>
                      <a:pt x="1080" y="279"/>
                      <a:pt x="1080" y="279"/>
                      <a:pt x="1080" y="279"/>
                    </a:cubicBezTo>
                    <a:cubicBezTo>
                      <a:pt x="1084" y="279"/>
                      <a:pt x="1084" y="279"/>
                      <a:pt x="1084" y="279"/>
                    </a:cubicBezTo>
                    <a:cubicBezTo>
                      <a:pt x="1084" y="257"/>
                      <a:pt x="1084" y="257"/>
                      <a:pt x="1084" y="257"/>
                    </a:cubicBezTo>
                    <a:cubicBezTo>
                      <a:pt x="1093" y="257"/>
                      <a:pt x="1093" y="257"/>
                      <a:pt x="1093" y="257"/>
                    </a:cubicBezTo>
                    <a:cubicBezTo>
                      <a:pt x="1093" y="248"/>
                      <a:pt x="1093" y="248"/>
                      <a:pt x="1093" y="248"/>
                    </a:cubicBezTo>
                    <a:cubicBezTo>
                      <a:pt x="1110" y="248"/>
                      <a:pt x="1110" y="248"/>
                      <a:pt x="1110" y="248"/>
                    </a:cubicBezTo>
                    <a:cubicBezTo>
                      <a:pt x="1110" y="258"/>
                      <a:pt x="1110" y="258"/>
                      <a:pt x="1110" y="258"/>
                    </a:cubicBezTo>
                    <a:cubicBezTo>
                      <a:pt x="1123" y="258"/>
                      <a:pt x="1123" y="258"/>
                      <a:pt x="1123" y="258"/>
                    </a:cubicBezTo>
                    <a:cubicBezTo>
                      <a:pt x="1123" y="280"/>
                      <a:pt x="1123" y="280"/>
                      <a:pt x="1123" y="280"/>
                    </a:cubicBezTo>
                    <a:cubicBezTo>
                      <a:pt x="1129" y="280"/>
                      <a:pt x="1129" y="280"/>
                      <a:pt x="1129" y="280"/>
                    </a:cubicBezTo>
                    <a:cubicBezTo>
                      <a:pt x="1129" y="329"/>
                      <a:pt x="1129" y="329"/>
                      <a:pt x="1129" y="329"/>
                    </a:cubicBezTo>
                    <a:cubicBezTo>
                      <a:pt x="1132" y="329"/>
                      <a:pt x="1132" y="329"/>
                      <a:pt x="1132" y="329"/>
                    </a:cubicBezTo>
                    <a:cubicBezTo>
                      <a:pt x="1136" y="316"/>
                      <a:pt x="1136" y="316"/>
                      <a:pt x="1136" y="316"/>
                    </a:cubicBezTo>
                    <a:cubicBezTo>
                      <a:pt x="1139" y="322"/>
                      <a:pt x="1139" y="322"/>
                      <a:pt x="1139" y="322"/>
                    </a:cubicBezTo>
                    <a:cubicBezTo>
                      <a:pt x="1138" y="322"/>
                      <a:pt x="1138" y="322"/>
                      <a:pt x="1138" y="322"/>
                    </a:cubicBezTo>
                    <a:cubicBezTo>
                      <a:pt x="1138" y="329"/>
                      <a:pt x="1138" y="329"/>
                      <a:pt x="1138" y="329"/>
                    </a:cubicBezTo>
                    <a:cubicBezTo>
                      <a:pt x="1142" y="329"/>
                      <a:pt x="1142" y="329"/>
                      <a:pt x="1142" y="329"/>
                    </a:cubicBezTo>
                    <a:cubicBezTo>
                      <a:pt x="1142" y="344"/>
                      <a:pt x="1142" y="344"/>
                      <a:pt x="1142" y="344"/>
                    </a:cubicBezTo>
                    <a:cubicBezTo>
                      <a:pt x="1146" y="344"/>
                      <a:pt x="1146" y="344"/>
                      <a:pt x="1146" y="344"/>
                    </a:cubicBezTo>
                    <a:cubicBezTo>
                      <a:pt x="1146" y="355"/>
                      <a:pt x="1146" y="355"/>
                      <a:pt x="1146" y="355"/>
                    </a:cubicBezTo>
                    <a:cubicBezTo>
                      <a:pt x="1153" y="355"/>
                      <a:pt x="1153" y="355"/>
                      <a:pt x="1153" y="355"/>
                    </a:cubicBezTo>
                    <a:cubicBezTo>
                      <a:pt x="1153" y="351"/>
                      <a:pt x="1153" y="351"/>
                      <a:pt x="1153" y="351"/>
                    </a:cubicBezTo>
                    <a:cubicBezTo>
                      <a:pt x="1161" y="351"/>
                      <a:pt x="1161" y="351"/>
                      <a:pt x="1161" y="351"/>
                    </a:cubicBezTo>
                    <a:cubicBezTo>
                      <a:pt x="1161" y="340"/>
                      <a:pt x="1161" y="340"/>
                      <a:pt x="1161" y="340"/>
                    </a:cubicBezTo>
                    <a:cubicBezTo>
                      <a:pt x="1180" y="340"/>
                      <a:pt x="1180" y="340"/>
                      <a:pt x="1180" y="340"/>
                    </a:cubicBezTo>
                    <a:cubicBezTo>
                      <a:pt x="1180" y="343"/>
                      <a:pt x="1180" y="343"/>
                      <a:pt x="1180" y="343"/>
                    </a:cubicBezTo>
                    <a:cubicBezTo>
                      <a:pt x="1182" y="343"/>
                      <a:pt x="1182" y="343"/>
                      <a:pt x="1182" y="343"/>
                    </a:cubicBezTo>
                    <a:cubicBezTo>
                      <a:pt x="1182" y="344"/>
                      <a:pt x="1182" y="344"/>
                      <a:pt x="1182" y="344"/>
                    </a:cubicBezTo>
                    <a:cubicBezTo>
                      <a:pt x="1183" y="344"/>
                      <a:pt x="1183" y="344"/>
                      <a:pt x="1183" y="344"/>
                    </a:cubicBezTo>
                    <a:cubicBezTo>
                      <a:pt x="1183" y="340"/>
                      <a:pt x="1183" y="340"/>
                      <a:pt x="1183" y="340"/>
                    </a:cubicBezTo>
                    <a:cubicBezTo>
                      <a:pt x="1187" y="340"/>
                      <a:pt x="1187" y="340"/>
                      <a:pt x="1187" y="340"/>
                    </a:cubicBezTo>
                    <a:cubicBezTo>
                      <a:pt x="1187" y="348"/>
                      <a:pt x="1187" y="348"/>
                      <a:pt x="1187" y="348"/>
                    </a:cubicBezTo>
                    <a:cubicBezTo>
                      <a:pt x="1190" y="348"/>
                      <a:pt x="1190" y="348"/>
                      <a:pt x="1190" y="348"/>
                    </a:cubicBezTo>
                    <a:cubicBezTo>
                      <a:pt x="1190" y="344"/>
                      <a:pt x="1190" y="344"/>
                      <a:pt x="1190" y="344"/>
                    </a:cubicBezTo>
                    <a:cubicBezTo>
                      <a:pt x="1194" y="344"/>
                      <a:pt x="1194" y="344"/>
                      <a:pt x="1194" y="344"/>
                    </a:cubicBezTo>
                    <a:cubicBezTo>
                      <a:pt x="1194" y="333"/>
                      <a:pt x="1194" y="333"/>
                      <a:pt x="1194" y="333"/>
                    </a:cubicBezTo>
                    <a:cubicBezTo>
                      <a:pt x="1209" y="333"/>
                      <a:pt x="1209" y="333"/>
                      <a:pt x="1209" y="333"/>
                    </a:cubicBezTo>
                    <a:cubicBezTo>
                      <a:pt x="1209" y="336"/>
                      <a:pt x="1209" y="336"/>
                      <a:pt x="1209" y="336"/>
                    </a:cubicBezTo>
                    <a:cubicBezTo>
                      <a:pt x="1212" y="336"/>
                      <a:pt x="1212" y="336"/>
                      <a:pt x="1212" y="336"/>
                    </a:cubicBezTo>
                    <a:cubicBezTo>
                      <a:pt x="1212" y="330"/>
                      <a:pt x="1212" y="330"/>
                      <a:pt x="1212" y="330"/>
                    </a:cubicBezTo>
                    <a:cubicBezTo>
                      <a:pt x="1220" y="330"/>
                      <a:pt x="1220" y="330"/>
                      <a:pt x="1220" y="330"/>
                    </a:cubicBezTo>
                    <a:cubicBezTo>
                      <a:pt x="1220" y="318"/>
                      <a:pt x="1220" y="318"/>
                      <a:pt x="1220" y="318"/>
                    </a:cubicBezTo>
                    <a:cubicBezTo>
                      <a:pt x="1227" y="318"/>
                      <a:pt x="1227" y="318"/>
                      <a:pt x="1227" y="318"/>
                    </a:cubicBezTo>
                    <a:cubicBezTo>
                      <a:pt x="1227" y="322"/>
                      <a:pt x="1227" y="322"/>
                      <a:pt x="1227" y="322"/>
                    </a:cubicBezTo>
                    <a:cubicBezTo>
                      <a:pt x="1231" y="322"/>
                      <a:pt x="1231" y="322"/>
                      <a:pt x="1231" y="322"/>
                    </a:cubicBezTo>
                    <a:cubicBezTo>
                      <a:pt x="1231" y="311"/>
                      <a:pt x="1231" y="311"/>
                      <a:pt x="1231" y="311"/>
                    </a:cubicBezTo>
                    <a:cubicBezTo>
                      <a:pt x="1238" y="311"/>
                      <a:pt x="1238" y="311"/>
                      <a:pt x="1238" y="311"/>
                    </a:cubicBezTo>
                    <a:cubicBezTo>
                      <a:pt x="1238" y="318"/>
                      <a:pt x="1238" y="318"/>
                      <a:pt x="1238" y="318"/>
                    </a:cubicBezTo>
                    <a:cubicBezTo>
                      <a:pt x="1249" y="318"/>
                      <a:pt x="1249" y="318"/>
                      <a:pt x="1249" y="318"/>
                    </a:cubicBezTo>
                    <a:cubicBezTo>
                      <a:pt x="1249" y="314"/>
                      <a:pt x="1249" y="314"/>
                      <a:pt x="1249" y="314"/>
                    </a:cubicBezTo>
                    <a:cubicBezTo>
                      <a:pt x="1257" y="314"/>
                      <a:pt x="1257" y="314"/>
                      <a:pt x="1257" y="314"/>
                    </a:cubicBezTo>
                    <a:cubicBezTo>
                      <a:pt x="1257" y="318"/>
                      <a:pt x="1257" y="318"/>
                      <a:pt x="1257" y="318"/>
                    </a:cubicBezTo>
                    <a:cubicBezTo>
                      <a:pt x="1260" y="318"/>
                      <a:pt x="1260" y="318"/>
                      <a:pt x="1260" y="318"/>
                    </a:cubicBezTo>
                    <a:cubicBezTo>
                      <a:pt x="1260" y="325"/>
                      <a:pt x="1260" y="325"/>
                      <a:pt x="1260" y="325"/>
                    </a:cubicBezTo>
                    <a:cubicBezTo>
                      <a:pt x="1264" y="325"/>
                      <a:pt x="1264" y="325"/>
                      <a:pt x="1264" y="325"/>
                    </a:cubicBezTo>
                    <a:cubicBezTo>
                      <a:pt x="1264" y="330"/>
                      <a:pt x="1264" y="330"/>
                      <a:pt x="1264" y="330"/>
                    </a:cubicBezTo>
                    <a:cubicBezTo>
                      <a:pt x="1286" y="330"/>
                      <a:pt x="1286" y="330"/>
                      <a:pt x="1286" y="330"/>
                    </a:cubicBezTo>
                    <a:cubicBezTo>
                      <a:pt x="1286" y="344"/>
                      <a:pt x="1286" y="344"/>
                      <a:pt x="1286" y="344"/>
                    </a:cubicBezTo>
                    <a:cubicBezTo>
                      <a:pt x="1294" y="344"/>
                      <a:pt x="1294" y="344"/>
                      <a:pt x="1294" y="344"/>
                    </a:cubicBezTo>
                    <a:cubicBezTo>
                      <a:pt x="1294" y="340"/>
                      <a:pt x="1294" y="340"/>
                      <a:pt x="1294" y="340"/>
                    </a:cubicBezTo>
                    <a:cubicBezTo>
                      <a:pt x="1316" y="340"/>
                      <a:pt x="1316" y="340"/>
                      <a:pt x="1316" y="340"/>
                    </a:cubicBezTo>
                    <a:cubicBezTo>
                      <a:pt x="1316" y="335"/>
                      <a:pt x="1316" y="335"/>
                      <a:pt x="1316" y="335"/>
                    </a:cubicBezTo>
                    <a:cubicBezTo>
                      <a:pt x="1320" y="333"/>
                      <a:pt x="1320" y="333"/>
                      <a:pt x="1320" y="333"/>
                    </a:cubicBezTo>
                    <a:cubicBezTo>
                      <a:pt x="1320" y="318"/>
                      <a:pt x="1320" y="318"/>
                      <a:pt x="1320" y="318"/>
                    </a:cubicBezTo>
                    <a:cubicBezTo>
                      <a:pt x="1327" y="318"/>
                      <a:pt x="1327" y="318"/>
                      <a:pt x="1327" y="318"/>
                    </a:cubicBezTo>
                    <a:cubicBezTo>
                      <a:pt x="1330" y="327"/>
                      <a:pt x="1330" y="327"/>
                      <a:pt x="1330" y="327"/>
                    </a:cubicBezTo>
                    <a:cubicBezTo>
                      <a:pt x="1331" y="324"/>
                      <a:pt x="1331" y="324"/>
                      <a:pt x="1331" y="324"/>
                    </a:cubicBezTo>
                    <a:cubicBezTo>
                      <a:pt x="1337" y="323"/>
                      <a:pt x="1337" y="323"/>
                      <a:pt x="1337" y="323"/>
                    </a:cubicBezTo>
                    <a:cubicBezTo>
                      <a:pt x="1336" y="282"/>
                      <a:pt x="1336" y="282"/>
                      <a:pt x="1336" y="282"/>
                    </a:cubicBezTo>
                    <a:cubicBezTo>
                      <a:pt x="1342" y="283"/>
                      <a:pt x="1342" y="283"/>
                      <a:pt x="1342" y="283"/>
                    </a:cubicBezTo>
                    <a:cubicBezTo>
                      <a:pt x="1342" y="218"/>
                      <a:pt x="1342" y="218"/>
                      <a:pt x="1342" y="218"/>
                    </a:cubicBezTo>
                    <a:cubicBezTo>
                      <a:pt x="1351" y="218"/>
                      <a:pt x="1351" y="218"/>
                      <a:pt x="1351" y="218"/>
                    </a:cubicBezTo>
                    <a:cubicBezTo>
                      <a:pt x="1351" y="165"/>
                      <a:pt x="1351" y="165"/>
                      <a:pt x="1351" y="165"/>
                    </a:cubicBezTo>
                    <a:cubicBezTo>
                      <a:pt x="1353" y="162"/>
                      <a:pt x="1353" y="162"/>
                      <a:pt x="1353" y="162"/>
                    </a:cubicBezTo>
                    <a:cubicBezTo>
                      <a:pt x="1353" y="151"/>
                      <a:pt x="1353" y="151"/>
                      <a:pt x="1353" y="151"/>
                    </a:cubicBezTo>
                    <a:cubicBezTo>
                      <a:pt x="1361" y="151"/>
                      <a:pt x="1361" y="151"/>
                      <a:pt x="1361" y="151"/>
                    </a:cubicBezTo>
                    <a:cubicBezTo>
                      <a:pt x="1380" y="114"/>
                      <a:pt x="1380" y="114"/>
                      <a:pt x="1380" y="114"/>
                    </a:cubicBezTo>
                    <a:cubicBezTo>
                      <a:pt x="1381" y="0"/>
                      <a:pt x="1381" y="0"/>
                      <a:pt x="1381" y="0"/>
                    </a:cubicBezTo>
                    <a:cubicBezTo>
                      <a:pt x="1383" y="114"/>
                      <a:pt x="1383" y="114"/>
                      <a:pt x="1383" y="114"/>
                    </a:cubicBezTo>
                    <a:cubicBezTo>
                      <a:pt x="1401" y="152"/>
                      <a:pt x="1401" y="152"/>
                      <a:pt x="1401" y="152"/>
                    </a:cubicBezTo>
                    <a:cubicBezTo>
                      <a:pt x="1409" y="152"/>
                      <a:pt x="1409" y="152"/>
                      <a:pt x="1409" y="152"/>
                    </a:cubicBezTo>
                    <a:cubicBezTo>
                      <a:pt x="1409" y="164"/>
                      <a:pt x="1409" y="164"/>
                      <a:pt x="1409" y="164"/>
                    </a:cubicBezTo>
                    <a:cubicBezTo>
                      <a:pt x="1411" y="165"/>
                      <a:pt x="1411" y="165"/>
                      <a:pt x="1411" y="165"/>
                    </a:cubicBezTo>
                    <a:cubicBezTo>
                      <a:pt x="1411" y="218"/>
                      <a:pt x="1411" y="218"/>
                      <a:pt x="1411" y="218"/>
                    </a:cubicBezTo>
                    <a:cubicBezTo>
                      <a:pt x="1418" y="218"/>
                      <a:pt x="1418" y="218"/>
                      <a:pt x="1418" y="218"/>
                    </a:cubicBezTo>
                    <a:cubicBezTo>
                      <a:pt x="1418" y="281"/>
                      <a:pt x="1418" y="281"/>
                      <a:pt x="1418" y="281"/>
                    </a:cubicBezTo>
                    <a:cubicBezTo>
                      <a:pt x="1426" y="281"/>
                      <a:pt x="1426" y="281"/>
                      <a:pt x="1426" y="281"/>
                    </a:cubicBezTo>
                    <a:cubicBezTo>
                      <a:pt x="1426" y="338"/>
                      <a:pt x="1426" y="338"/>
                      <a:pt x="1426" y="338"/>
                    </a:cubicBezTo>
                    <a:cubicBezTo>
                      <a:pt x="1439" y="337"/>
                      <a:pt x="1439" y="337"/>
                      <a:pt x="1439" y="337"/>
                    </a:cubicBezTo>
                    <a:cubicBezTo>
                      <a:pt x="1441" y="332"/>
                      <a:pt x="1441" y="332"/>
                      <a:pt x="1441" y="332"/>
                    </a:cubicBezTo>
                    <a:cubicBezTo>
                      <a:pt x="1448" y="331"/>
                      <a:pt x="1448" y="331"/>
                      <a:pt x="1448" y="331"/>
                    </a:cubicBezTo>
                    <a:cubicBezTo>
                      <a:pt x="1450" y="335"/>
                      <a:pt x="1450" y="335"/>
                      <a:pt x="1450" y="335"/>
                    </a:cubicBezTo>
                    <a:cubicBezTo>
                      <a:pt x="1460" y="335"/>
                      <a:pt x="1460" y="335"/>
                      <a:pt x="1460" y="335"/>
                    </a:cubicBezTo>
                    <a:cubicBezTo>
                      <a:pt x="1460" y="410"/>
                      <a:pt x="1460" y="410"/>
                      <a:pt x="1460" y="410"/>
                    </a:cubicBezTo>
                    <a:cubicBezTo>
                      <a:pt x="0" y="410"/>
                      <a:pt x="0" y="410"/>
                      <a:pt x="0"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1800"/>
              </a:p>
            </p:txBody>
          </p:sp>
        </p:grpSp>
        <p:sp>
          <p:nvSpPr>
            <p:cNvPr id="6" name="Rectangle 5">
              <a:extLst>
                <a:ext uri="{FF2B5EF4-FFF2-40B4-BE49-F238E27FC236}">
                  <a16:creationId xmlns:a16="http://schemas.microsoft.com/office/drawing/2014/main" id="{5C51C768-DDBF-492A-AEE9-FB84566A7AF9}"/>
                </a:ext>
              </a:extLst>
            </p:cNvPr>
            <p:cNvSpPr/>
            <p:nvPr userDrawn="1"/>
          </p:nvSpPr>
          <p:spPr>
            <a:xfrm>
              <a:off x="0" y="6766560"/>
              <a:ext cx="1219200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Picture Placeholder 9">
            <a:extLst>
              <a:ext uri="{FF2B5EF4-FFF2-40B4-BE49-F238E27FC236}">
                <a16:creationId xmlns:a16="http://schemas.microsoft.com/office/drawing/2014/main" id="{EFABC03F-8697-4F17-A0D2-BE9A34235499}"/>
              </a:ext>
            </a:extLst>
          </p:cNvPr>
          <p:cNvSpPr>
            <a:spLocks noGrp="1"/>
          </p:cNvSpPr>
          <p:nvPr>
            <p:ph type="pic" sz="quarter" idx="10" hasCustomPrompt="1"/>
          </p:nvPr>
        </p:nvSpPr>
        <p:spPr>
          <a:xfrm>
            <a:off x="3580397" y="2261021"/>
            <a:ext cx="1822927"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9" name="Picture Placeholder 9">
            <a:extLst>
              <a:ext uri="{FF2B5EF4-FFF2-40B4-BE49-F238E27FC236}">
                <a16:creationId xmlns:a16="http://schemas.microsoft.com/office/drawing/2014/main" id="{465303B5-DD85-46D6-83F0-F8F9704B26EE}"/>
              </a:ext>
            </a:extLst>
          </p:cNvPr>
          <p:cNvSpPr>
            <a:spLocks noGrp="1"/>
          </p:cNvSpPr>
          <p:nvPr>
            <p:ph type="pic" sz="quarter" idx="11" hasCustomPrompt="1"/>
          </p:nvPr>
        </p:nvSpPr>
        <p:spPr>
          <a:xfrm>
            <a:off x="6823683" y="2242075"/>
            <a:ext cx="1831516" cy="299140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r>
              <a:rPr lang="en-US" altLang="ko-KR" dirty="0"/>
              <a:t>Your Picture Here</a:t>
            </a:r>
            <a:endParaRPr lang="ko-KR" altLang="en-US" dirty="0"/>
          </a:p>
        </p:txBody>
      </p:sp>
      <p:sp>
        <p:nvSpPr>
          <p:cNvPr id="10" name="Text Placeholder 9">
            <a:extLst>
              <a:ext uri="{FF2B5EF4-FFF2-40B4-BE49-F238E27FC236}">
                <a16:creationId xmlns:a16="http://schemas.microsoft.com/office/drawing/2014/main" id="{27D26D92-7A63-40CE-8102-5A7B5C491A49}"/>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7" r:id="rId12"/>
    <p:sldLayoutId id="2147483688" r:id="rId13"/>
    <p:sldLayoutId id="2147483671" r:id="rId14"/>
    <p:sldLayoutId id="2147483672" r:id="rId15"/>
    <p:sldLayoutId id="214748369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2" name="Group 391">
            <a:extLst>
              <a:ext uri="{FF2B5EF4-FFF2-40B4-BE49-F238E27FC236}">
                <a16:creationId xmlns:a16="http://schemas.microsoft.com/office/drawing/2014/main" id="{2FAA82C2-1E4E-472D-96A4-9AA743706C45}"/>
              </a:ext>
            </a:extLst>
          </p:cNvPr>
          <p:cNvGrpSpPr/>
          <p:nvPr/>
        </p:nvGrpSpPr>
        <p:grpSpPr>
          <a:xfrm>
            <a:off x="270061" y="4303253"/>
            <a:ext cx="12008540" cy="2822176"/>
            <a:chOff x="5766" y="3861713"/>
            <a:chExt cx="12269851" cy="3026948"/>
          </a:xfrm>
        </p:grpSpPr>
        <p:sp>
          <p:nvSpPr>
            <p:cNvPr id="348" name="Graphic 346">
              <a:extLst>
                <a:ext uri="{FF2B5EF4-FFF2-40B4-BE49-F238E27FC236}">
                  <a16:creationId xmlns:a16="http://schemas.microsoft.com/office/drawing/2014/main"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grpSp>
      <p:grpSp>
        <p:nvGrpSpPr>
          <p:cNvPr id="382" name="Group 381">
            <a:extLst>
              <a:ext uri="{FF2B5EF4-FFF2-40B4-BE49-F238E27FC236}">
                <a16:creationId xmlns:a16="http://schemas.microsoft.com/office/drawing/2014/main" id="{67C2B4FD-8EB5-4234-94DE-7FAC05593A4C}"/>
              </a:ext>
            </a:extLst>
          </p:cNvPr>
          <p:cNvGrpSpPr/>
          <p:nvPr/>
        </p:nvGrpSpPr>
        <p:grpSpPr>
          <a:xfrm>
            <a:off x="4172422" y="3065820"/>
            <a:ext cx="3935622" cy="2037936"/>
            <a:chOff x="4172422" y="3065820"/>
            <a:chExt cx="3935622" cy="2037936"/>
          </a:xfrm>
        </p:grpSpPr>
        <p:sp>
          <p:nvSpPr>
            <p:cNvPr id="30" name="Freeform: Shape 29">
              <a:extLst>
                <a:ext uri="{FF2B5EF4-FFF2-40B4-BE49-F238E27FC236}">
                  <a16:creationId xmlns:a16="http://schemas.microsoft.com/office/drawing/2014/main" id="{3B1C6AFA-88AF-4D8B-BC17-FEAA96E5DEF6}"/>
                </a:ext>
              </a:extLst>
            </p:cNvPr>
            <p:cNvSpPr/>
            <p:nvPr/>
          </p:nvSpPr>
          <p:spPr>
            <a:xfrm>
              <a:off x="4172422" y="3065820"/>
              <a:ext cx="3935622" cy="2037936"/>
            </a:xfrm>
            <a:custGeom>
              <a:avLst/>
              <a:gdLst>
                <a:gd name="connsiteX0" fmla="*/ 3541 w 3935622"/>
                <a:gd name="connsiteY0" fmla="*/ 0 h 2037936"/>
                <a:gd name="connsiteX1" fmla="*/ 3932081 w 3935622"/>
                <a:gd name="connsiteY1" fmla="*/ 0 h 2037936"/>
                <a:gd name="connsiteX2" fmla="*/ 3935622 w 3935622"/>
                <a:gd name="connsiteY2" fmla="*/ 70124 h 2037936"/>
                <a:gd name="connsiteX3" fmla="*/ 1967810 w 3935622"/>
                <a:gd name="connsiteY3" fmla="*/ 2037936 h 2037936"/>
                <a:gd name="connsiteX4" fmla="*/ 0 w 3935622"/>
                <a:gd name="connsiteY4" fmla="*/ 70124 h 2037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622" h="2037936">
                  <a:moveTo>
                    <a:pt x="3541" y="0"/>
                  </a:moveTo>
                  <a:lnTo>
                    <a:pt x="3932081" y="0"/>
                  </a:lnTo>
                  <a:lnTo>
                    <a:pt x="3935622" y="70124"/>
                  </a:lnTo>
                  <a:cubicBezTo>
                    <a:pt x="3935622" y="1156916"/>
                    <a:pt x="3054602" y="2037936"/>
                    <a:pt x="1967810" y="2037936"/>
                  </a:cubicBezTo>
                  <a:cubicBezTo>
                    <a:pt x="881018" y="2037936"/>
                    <a:pt x="0" y="1156916"/>
                    <a:pt x="0" y="70124"/>
                  </a:cubicBezTo>
                  <a:close/>
                </a:path>
              </a:pathLst>
            </a:custGeom>
            <a:solidFill>
              <a:schemeClr val="accent3">
                <a:lumMod val="20000"/>
                <a:lumOff val="80000"/>
              </a:schemeClr>
            </a:solidFill>
            <a:ln w="9525" cap="flat">
              <a:noFill/>
              <a:prstDash val="solid"/>
              <a:miter/>
            </a:ln>
            <a:effectLst/>
          </p:spPr>
          <p:txBody>
            <a:bodyPr wrap="square" rtlCol="0" anchor="ctr">
              <a:noAutofit/>
            </a:bodyPr>
            <a:lstStyle/>
            <a:p>
              <a:endParaRPr lang="en-US" dirty="0"/>
            </a:p>
          </p:txBody>
        </p:sp>
        <p:sp>
          <p:nvSpPr>
            <p:cNvPr id="31" name="Freeform: Shape 30">
              <a:extLst>
                <a:ext uri="{FF2B5EF4-FFF2-40B4-BE49-F238E27FC236}">
                  <a16:creationId xmlns:a16="http://schemas.microsoft.com/office/drawing/2014/main" id="{799CDF91-0782-4C4C-B05E-F5002EE9E7C0}"/>
                </a:ext>
              </a:extLst>
            </p:cNvPr>
            <p:cNvSpPr/>
            <p:nvPr/>
          </p:nvSpPr>
          <p:spPr>
            <a:xfrm>
              <a:off x="4209270" y="3065820"/>
              <a:ext cx="3879327" cy="1909892"/>
            </a:xfrm>
            <a:custGeom>
              <a:avLst/>
              <a:gdLst>
                <a:gd name="connsiteX0" fmla="*/ 3667412 w 3879327"/>
                <a:gd name="connsiteY0" fmla="*/ 737466 h 1909892"/>
                <a:gd name="connsiteX1" fmla="*/ 3643554 w 3879327"/>
                <a:gd name="connsiteY1" fmla="*/ 757958 h 1909892"/>
                <a:gd name="connsiteX2" fmla="*/ 3647224 w 3879327"/>
                <a:gd name="connsiteY2" fmla="*/ 824025 h 1909892"/>
                <a:gd name="connsiteX3" fmla="*/ 3698611 w 3879327"/>
                <a:gd name="connsiteY3" fmla="*/ 782428 h 1909892"/>
                <a:gd name="connsiteX4" fmla="*/ 3702281 w 3879327"/>
                <a:gd name="connsiteY4" fmla="*/ 775087 h 1909892"/>
                <a:gd name="connsiteX5" fmla="*/ 3702281 w 3879327"/>
                <a:gd name="connsiteY5" fmla="*/ 748170 h 1909892"/>
                <a:gd name="connsiteX6" fmla="*/ 3667412 w 3879327"/>
                <a:gd name="connsiteY6" fmla="*/ 737466 h 1909892"/>
                <a:gd name="connsiteX7" fmla="*/ 3140708 w 3879327"/>
                <a:gd name="connsiteY7" fmla="*/ 293040 h 1909892"/>
                <a:gd name="connsiteX8" fmla="*/ 3129696 w 3879327"/>
                <a:gd name="connsiteY8" fmla="*/ 306499 h 1909892"/>
                <a:gd name="connsiteX9" fmla="*/ 3159060 w 3879327"/>
                <a:gd name="connsiteY9" fmla="*/ 340756 h 1909892"/>
                <a:gd name="connsiteX10" fmla="*/ 3178635 w 3879327"/>
                <a:gd name="connsiteY10" fmla="*/ 324851 h 1909892"/>
                <a:gd name="connsiteX11" fmla="*/ 3140708 w 3879327"/>
                <a:gd name="connsiteY11" fmla="*/ 293040 h 1909892"/>
                <a:gd name="connsiteX12" fmla="*/ 1020437 w 3879327"/>
                <a:gd name="connsiteY12" fmla="*/ 138884 h 1909892"/>
                <a:gd name="connsiteX13" fmla="*/ 1032672 w 3879327"/>
                <a:gd name="connsiteY13" fmla="*/ 146224 h 1909892"/>
                <a:gd name="connsiteX14" fmla="*/ 1020437 w 3879327"/>
                <a:gd name="connsiteY14" fmla="*/ 159682 h 1909892"/>
                <a:gd name="connsiteX15" fmla="*/ 1006980 w 3879327"/>
                <a:gd name="connsiteY15" fmla="*/ 152341 h 1909892"/>
                <a:gd name="connsiteX16" fmla="*/ 1020437 w 3879327"/>
                <a:gd name="connsiteY16" fmla="*/ 138884 h 1909892"/>
                <a:gd name="connsiteX17" fmla="*/ 726805 w 3879327"/>
                <a:gd name="connsiteY17" fmla="*/ 131543 h 1909892"/>
                <a:gd name="connsiteX18" fmla="*/ 751274 w 3879327"/>
                <a:gd name="connsiteY18" fmla="*/ 146224 h 1909892"/>
                <a:gd name="connsiteX19" fmla="*/ 740264 w 3879327"/>
                <a:gd name="connsiteY19" fmla="*/ 156012 h 1909892"/>
                <a:gd name="connsiteX20" fmla="*/ 715795 w 3879327"/>
                <a:gd name="connsiteY20" fmla="*/ 143777 h 1909892"/>
                <a:gd name="connsiteX21" fmla="*/ 726805 w 3879327"/>
                <a:gd name="connsiteY21" fmla="*/ 131543 h 1909892"/>
                <a:gd name="connsiteX22" fmla="*/ 887079 w 3879327"/>
                <a:gd name="connsiteY22" fmla="*/ 96063 h 1909892"/>
                <a:gd name="connsiteX23" fmla="*/ 970275 w 3879327"/>
                <a:gd name="connsiteY23" fmla="*/ 149895 h 1909892"/>
                <a:gd name="connsiteX24" fmla="*/ 861387 w 3879327"/>
                <a:gd name="connsiteY24" fmla="*/ 149895 h 1909892"/>
                <a:gd name="connsiteX25" fmla="*/ 887079 w 3879327"/>
                <a:gd name="connsiteY25" fmla="*/ 96063 h 1909892"/>
                <a:gd name="connsiteX26" fmla="*/ 3767952 w 3879327"/>
                <a:gd name="connsiteY26" fmla="*/ 0 h 1909892"/>
                <a:gd name="connsiteX27" fmla="*/ 3877637 w 3879327"/>
                <a:gd name="connsiteY27" fmla="*/ 0 h 1909892"/>
                <a:gd name="connsiteX28" fmla="*/ 3878460 w 3879327"/>
                <a:gd name="connsiteY28" fmla="*/ 111967 h 1909892"/>
                <a:gd name="connsiteX29" fmla="*/ 3869895 w 3879327"/>
                <a:gd name="connsiteY29" fmla="*/ 153565 h 1909892"/>
                <a:gd name="connsiteX30" fmla="*/ 3789146 w 3879327"/>
                <a:gd name="connsiteY30" fmla="*/ 47124 h 1909892"/>
                <a:gd name="connsiteX31" fmla="*/ 3768959 w 3879327"/>
                <a:gd name="connsiteY31" fmla="*/ 1244 h 1909892"/>
                <a:gd name="connsiteX32" fmla="*/ 2364134 w 3879327"/>
                <a:gd name="connsiteY32" fmla="*/ 0 h 1909892"/>
                <a:gd name="connsiteX33" fmla="*/ 3723105 w 3879327"/>
                <a:gd name="connsiteY33" fmla="*/ 0 h 1909892"/>
                <a:gd name="connsiteX34" fmla="*/ 3753666 w 3879327"/>
                <a:gd name="connsiteY34" fmla="*/ 49571 h 1909892"/>
                <a:gd name="connsiteX35" fmla="*/ 3765901 w 3879327"/>
                <a:gd name="connsiteY35" fmla="*/ 91169 h 1909892"/>
                <a:gd name="connsiteX36" fmla="*/ 3795264 w 3879327"/>
                <a:gd name="connsiteY36" fmla="*/ 157236 h 1909892"/>
                <a:gd name="connsiteX37" fmla="*/ 3842979 w 3879327"/>
                <a:gd name="connsiteY37" fmla="*/ 267348 h 1909892"/>
                <a:gd name="connsiteX38" fmla="*/ 3858885 w 3879327"/>
                <a:gd name="connsiteY38" fmla="*/ 340756 h 1909892"/>
                <a:gd name="connsiteX39" fmla="*/ 3697387 w 3879327"/>
                <a:gd name="connsiteY39" fmla="*/ 877859 h 1909892"/>
                <a:gd name="connsiteX40" fmla="*/ 3639884 w 3879327"/>
                <a:gd name="connsiteY40" fmla="*/ 990417 h 1909892"/>
                <a:gd name="connsiteX41" fmla="*/ 3614191 w 3879327"/>
                <a:gd name="connsiteY41" fmla="*/ 1016111 h 1909892"/>
                <a:gd name="connsiteX42" fmla="*/ 3597062 w 3879327"/>
                <a:gd name="connsiteY42" fmla="*/ 983076 h 1909892"/>
                <a:gd name="connsiteX43" fmla="*/ 3567699 w 3879327"/>
                <a:gd name="connsiteY43" fmla="*/ 894987 h 1909892"/>
                <a:gd name="connsiteX44" fmla="*/ 3593391 w 3879327"/>
                <a:gd name="connsiteY44" fmla="*/ 974513 h 1909892"/>
                <a:gd name="connsiteX45" fmla="*/ 3614191 w 3879327"/>
                <a:gd name="connsiteY45" fmla="*/ 1024676 h 1909892"/>
                <a:gd name="connsiteX46" fmla="*/ 3468599 w 3879327"/>
                <a:gd name="connsiteY46" fmla="*/ 1253463 h 1909892"/>
                <a:gd name="connsiteX47" fmla="*/ 3266726 w 3879327"/>
                <a:gd name="connsiteY47" fmla="*/ 1473688 h 1909892"/>
                <a:gd name="connsiteX48" fmla="*/ 3171296 w 3879327"/>
                <a:gd name="connsiteY48" fmla="*/ 1556883 h 1909892"/>
                <a:gd name="connsiteX49" fmla="*/ 3154167 w 3879327"/>
                <a:gd name="connsiteY49" fmla="*/ 1515286 h 1909892"/>
                <a:gd name="connsiteX50" fmla="*/ 3105228 w 3879327"/>
                <a:gd name="connsiteY50" fmla="*/ 1358682 h 1909892"/>
                <a:gd name="connsiteX51" fmla="*/ 3123580 w 3879327"/>
                <a:gd name="connsiteY51" fmla="*/ 1155586 h 1909892"/>
                <a:gd name="connsiteX52" fmla="*/ 3135814 w 3879327"/>
                <a:gd name="connsiteY52" fmla="*/ 1061380 h 1909892"/>
                <a:gd name="connsiteX53" fmla="*/ 3111345 w 3879327"/>
                <a:gd name="connsiteY53" fmla="*/ 943925 h 1909892"/>
                <a:gd name="connsiteX54" fmla="*/ 3068524 w 3879327"/>
                <a:gd name="connsiteY54" fmla="*/ 859507 h 1909892"/>
                <a:gd name="connsiteX55" fmla="*/ 3034267 w 3879327"/>
                <a:gd name="connsiteY55" fmla="*/ 689444 h 1909892"/>
                <a:gd name="connsiteX56" fmla="*/ 3039161 w 3879327"/>
                <a:gd name="connsiteY56" fmla="*/ 663752 h 1909892"/>
                <a:gd name="connsiteX57" fmla="*/ 2969423 w 3879327"/>
                <a:gd name="connsiteY57" fmla="*/ 602578 h 1909892"/>
                <a:gd name="connsiteX58" fmla="*/ 2921708 w 3879327"/>
                <a:gd name="connsiteY58" fmla="*/ 585450 h 1909892"/>
                <a:gd name="connsiteX59" fmla="*/ 2816490 w 3879327"/>
                <a:gd name="connsiteY59" fmla="*/ 552416 h 1909892"/>
                <a:gd name="connsiteX60" fmla="*/ 2761433 w 3879327"/>
                <a:gd name="connsiteY60" fmla="*/ 579332 h 1909892"/>
                <a:gd name="connsiteX61" fmla="*/ 2695366 w 3879327"/>
                <a:gd name="connsiteY61" fmla="*/ 585450 h 1909892"/>
                <a:gd name="connsiteX62" fmla="*/ 2610947 w 3879327"/>
                <a:gd name="connsiteY62" fmla="*/ 594014 h 1909892"/>
                <a:gd name="connsiteX63" fmla="*/ 2525304 w 3879327"/>
                <a:gd name="connsiteY63" fmla="*/ 576885 h 1909892"/>
                <a:gd name="connsiteX64" fmla="*/ 2455566 w 3879327"/>
                <a:gd name="connsiteY64" fmla="*/ 516936 h 1909892"/>
                <a:gd name="connsiteX65" fmla="*/ 2426203 w 3879327"/>
                <a:gd name="connsiteY65" fmla="*/ 480232 h 1909892"/>
                <a:gd name="connsiteX66" fmla="*/ 2352795 w 3879327"/>
                <a:gd name="connsiteY66" fmla="*/ 368895 h 1909892"/>
                <a:gd name="connsiteX67" fmla="*/ 2330772 w 3879327"/>
                <a:gd name="connsiteY67" fmla="*/ 258783 h 1909892"/>
                <a:gd name="connsiteX68" fmla="*/ 2339337 w 3879327"/>
                <a:gd name="connsiteY68" fmla="*/ 80157 h 1909892"/>
                <a:gd name="connsiteX69" fmla="*/ 2338113 w 3879327"/>
                <a:gd name="connsiteY69" fmla="*/ 50794 h 1909892"/>
                <a:gd name="connsiteX70" fmla="*/ 578273 w 3879327"/>
                <a:gd name="connsiteY70" fmla="*/ 0 h 1909892"/>
                <a:gd name="connsiteX71" fmla="*/ 701190 w 3879327"/>
                <a:gd name="connsiteY71" fmla="*/ 0 h 1909892"/>
                <a:gd name="connsiteX72" fmla="*/ 712123 w 3879327"/>
                <a:gd name="connsiteY72" fmla="*/ 5526 h 1909892"/>
                <a:gd name="connsiteX73" fmla="*/ 819789 w 3879327"/>
                <a:gd name="connsiteY73" fmla="*/ 80157 h 1909892"/>
                <a:gd name="connsiteX74" fmla="*/ 731699 w 3879327"/>
                <a:gd name="connsiteY74" fmla="*/ 64253 h 1909892"/>
                <a:gd name="connsiteX75" fmla="*/ 666856 w 3879327"/>
                <a:gd name="connsiteY75" fmla="*/ 15314 h 1909892"/>
                <a:gd name="connsiteX76" fmla="*/ 664034 w 3879327"/>
                <a:gd name="connsiteY76" fmla="*/ 14263 h 1909892"/>
                <a:gd name="connsiteX77" fmla="*/ 666856 w 3879327"/>
                <a:gd name="connsiteY77" fmla="*/ 16537 h 1909892"/>
                <a:gd name="connsiteX78" fmla="*/ 568978 w 3879327"/>
                <a:gd name="connsiteY78" fmla="*/ 25102 h 1909892"/>
                <a:gd name="connsiteX79" fmla="*/ 575153 w 3879327"/>
                <a:gd name="connsiteY79" fmla="*/ 3423 h 1909892"/>
                <a:gd name="connsiteX80" fmla="*/ 10781 w 3879327"/>
                <a:gd name="connsiteY80" fmla="*/ 0 h 1909892"/>
                <a:gd name="connsiteX81" fmla="*/ 229452 w 3879327"/>
                <a:gd name="connsiteY81" fmla="*/ 0 h 1909892"/>
                <a:gd name="connsiteX82" fmla="*/ 227783 w 3879327"/>
                <a:gd name="connsiteY82" fmla="*/ 23572 h 1909892"/>
                <a:gd name="connsiteX83" fmla="*/ 242312 w 3879327"/>
                <a:gd name="connsiteY83" fmla="*/ 88722 h 1909892"/>
                <a:gd name="connsiteX84" fmla="*/ 303485 w 3879327"/>
                <a:gd name="connsiteY84" fmla="*/ 125426 h 1909892"/>
                <a:gd name="connsiteX85" fmla="*/ 401363 w 3879327"/>
                <a:gd name="connsiteY85" fmla="*/ 50794 h 1909892"/>
                <a:gd name="connsiteX86" fmla="*/ 487005 w 3879327"/>
                <a:gd name="connsiteY86" fmla="*/ 25102 h 1909892"/>
                <a:gd name="connsiteX87" fmla="*/ 489452 w 3879327"/>
                <a:gd name="connsiteY87" fmla="*/ 52018 h 1909892"/>
                <a:gd name="connsiteX88" fmla="*/ 427055 w 3879327"/>
                <a:gd name="connsiteY88" fmla="*/ 191493 h 1909892"/>
                <a:gd name="connsiteX89" fmla="*/ 445407 w 3879327"/>
                <a:gd name="connsiteY89" fmla="*/ 217185 h 1909892"/>
                <a:gd name="connsiteX90" fmla="*/ 516369 w 3879327"/>
                <a:gd name="connsiteY90" fmla="*/ 218410 h 1909892"/>
                <a:gd name="connsiteX91" fmla="*/ 554295 w 3879327"/>
                <a:gd name="connsiteY91" fmla="*/ 272242 h 1909892"/>
                <a:gd name="connsiteX92" fmla="*/ 537167 w 3879327"/>
                <a:gd name="connsiteY92" fmla="*/ 344426 h 1909892"/>
                <a:gd name="connsiteX93" fmla="*/ 567754 w 3879327"/>
                <a:gd name="connsiteY93" fmla="*/ 433740 h 1909892"/>
                <a:gd name="connsiteX94" fmla="*/ 631375 w 3879327"/>
                <a:gd name="connsiteY94" fmla="*/ 432516 h 1909892"/>
                <a:gd name="connsiteX95" fmla="*/ 679089 w 3879327"/>
                <a:gd name="connsiteY95" fmla="*/ 441081 h 1909892"/>
                <a:gd name="connsiteX96" fmla="*/ 731699 w 3879327"/>
                <a:gd name="connsiteY96" fmla="*/ 433740 h 1909892"/>
                <a:gd name="connsiteX97" fmla="*/ 839364 w 3879327"/>
                <a:gd name="connsiteY97" fmla="*/ 357885 h 1909892"/>
                <a:gd name="connsiteX98" fmla="*/ 852822 w 3879327"/>
                <a:gd name="connsiteY98" fmla="*/ 370120 h 1909892"/>
                <a:gd name="connsiteX99" fmla="*/ 883409 w 3879327"/>
                <a:gd name="connsiteY99" fmla="*/ 376236 h 1909892"/>
                <a:gd name="connsiteX100" fmla="*/ 942135 w 3879327"/>
                <a:gd name="connsiteY100" fmla="*/ 381130 h 1909892"/>
                <a:gd name="connsiteX101" fmla="*/ 1058364 w 3879327"/>
                <a:gd name="connsiteY101" fmla="*/ 401930 h 1909892"/>
                <a:gd name="connsiteX102" fmla="*/ 1101186 w 3879327"/>
                <a:gd name="connsiteY102" fmla="*/ 412940 h 1909892"/>
                <a:gd name="connsiteX103" fmla="*/ 1158689 w 3879327"/>
                <a:gd name="connsiteY103" fmla="*/ 466773 h 1909892"/>
                <a:gd name="connsiteX104" fmla="*/ 1334868 w 3879327"/>
                <a:gd name="connsiteY104" fmla="*/ 569544 h 1909892"/>
                <a:gd name="connsiteX105" fmla="*/ 1424182 w 3879327"/>
                <a:gd name="connsiteY105" fmla="*/ 721254 h 1909892"/>
                <a:gd name="connsiteX106" fmla="*/ 1410723 w 3879327"/>
                <a:gd name="connsiteY106" fmla="*/ 746948 h 1909892"/>
                <a:gd name="connsiteX107" fmla="*/ 1408276 w 3879327"/>
                <a:gd name="connsiteY107" fmla="*/ 802003 h 1909892"/>
                <a:gd name="connsiteX108" fmla="*/ 1433970 w 3879327"/>
                <a:gd name="connsiteY108" fmla="*/ 805674 h 1909892"/>
                <a:gd name="connsiteX109" fmla="*/ 1522059 w 3879327"/>
                <a:gd name="connsiteY109" fmla="*/ 773864 h 1909892"/>
                <a:gd name="connsiteX110" fmla="*/ 1634618 w 3879327"/>
                <a:gd name="connsiteY110" fmla="*/ 832590 h 1909892"/>
                <a:gd name="connsiteX111" fmla="*/ 1771647 w 3879327"/>
                <a:gd name="connsiteY111" fmla="*/ 894987 h 1909892"/>
                <a:gd name="connsiteX112" fmla="*/ 1831596 w 3879327"/>
                <a:gd name="connsiteY112" fmla="*/ 930468 h 1909892"/>
                <a:gd name="connsiteX113" fmla="*/ 1826702 w 3879327"/>
                <a:gd name="connsiteY113" fmla="*/ 1036909 h 1909892"/>
                <a:gd name="connsiteX114" fmla="*/ 1749624 w 3879327"/>
                <a:gd name="connsiteY114" fmla="*/ 1153139 h 1909892"/>
                <a:gd name="connsiteX115" fmla="*/ 1734943 w 3879327"/>
                <a:gd name="connsiteY115" fmla="*/ 1217982 h 1909892"/>
                <a:gd name="connsiteX116" fmla="*/ 1694568 w 3879327"/>
                <a:gd name="connsiteY116" fmla="*/ 1445547 h 1909892"/>
                <a:gd name="connsiteX117" fmla="*/ 1651747 w 3879327"/>
                <a:gd name="connsiteY117" fmla="*/ 1478581 h 1909892"/>
                <a:gd name="connsiteX118" fmla="*/ 1555092 w 3879327"/>
                <a:gd name="connsiteY118" fmla="*/ 1523849 h 1909892"/>
                <a:gd name="connsiteX119" fmla="*/ 1522059 w 3879327"/>
                <a:gd name="connsiteY119" fmla="*/ 1586247 h 1909892"/>
                <a:gd name="connsiteX120" fmla="*/ 1485355 w 3879327"/>
                <a:gd name="connsiteY120" fmla="*/ 1742851 h 1909892"/>
                <a:gd name="connsiteX121" fmla="*/ 1431523 w 3879327"/>
                <a:gd name="connsiteY121" fmla="*/ 1843175 h 1909892"/>
                <a:gd name="connsiteX122" fmla="*/ 1397266 w 3879327"/>
                <a:gd name="connsiteY122" fmla="*/ 1867644 h 1909892"/>
                <a:gd name="connsiteX123" fmla="*/ 1353221 w 3879327"/>
                <a:gd name="connsiteY123" fmla="*/ 1859079 h 1909892"/>
                <a:gd name="connsiteX124" fmla="*/ 1334868 w 3879327"/>
                <a:gd name="connsiteY124" fmla="*/ 1867644 h 1909892"/>
                <a:gd name="connsiteX125" fmla="*/ 1353221 w 3879327"/>
                <a:gd name="connsiteY125" fmla="*/ 1901901 h 1909892"/>
                <a:gd name="connsiteX126" fmla="*/ 1326304 w 3879327"/>
                <a:gd name="connsiteY126" fmla="*/ 1906795 h 1909892"/>
                <a:gd name="connsiteX127" fmla="*/ 995968 w 3879327"/>
                <a:gd name="connsiteY127" fmla="*/ 1766096 h 1909892"/>
                <a:gd name="connsiteX128" fmla="*/ 956817 w 3879327"/>
                <a:gd name="connsiteY128" fmla="*/ 1708593 h 1909892"/>
                <a:gd name="connsiteX129" fmla="*/ 937242 w 3879327"/>
                <a:gd name="connsiteY129" fmla="*/ 1657208 h 1909892"/>
                <a:gd name="connsiteX130" fmla="*/ 916442 w 3879327"/>
                <a:gd name="connsiteY130" fmla="*/ 1399055 h 1909892"/>
                <a:gd name="connsiteX131" fmla="*/ 850375 w 3879327"/>
                <a:gd name="connsiteY131" fmla="*/ 1306072 h 1909892"/>
                <a:gd name="connsiteX132" fmla="*/ 682760 w 3879327"/>
                <a:gd name="connsiteY132" fmla="*/ 1107870 h 1909892"/>
                <a:gd name="connsiteX133" fmla="*/ 598340 w 3879327"/>
                <a:gd name="connsiteY133" fmla="*/ 958607 h 1909892"/>
                <a:gd name="connsiteX134" fmla="*/ 591000 w 3879327"/>
                <a:gd name="connsiteY134" fmla="*/ 864401 h 1909892"/>
                <a:gd name="connsiteX135" fmla="*/ 595893 w 3879327"/>
                <a:gd name="connsiteY135" fmla="*/ 831366 h 1909892"/>
                <a:gd name="connsiteX136" fmla="*/ 624034 w 3879327"/>
                <a:gd name="connsiteY136" fmla="*/ 701679 h 1909892"/>
                <a:gd name="connsiteX137" fmla="*/ 681536 w 3879327"/>
                <a:gd name="connsiteY137" fmla="*/ 554863 h 1909892"/>
                <a:gd name="connsiteX138" fmla="*/ 663185 w 3879327"/>
                <a:gd name="connsiteY138" fmla="*/ 486348 h 1909892"/>
                <a:gd name="connsiteX139" fmla="*/ 631375 w 3879327"/>
                <a:gd name="connsiteY139" fmla="*/ 485126 h 1909892"/>
                <a:gd name="connsiteX140" fmla="*/ 579989 w 3879327"/>
                <a:gd name="connsiteY140" fmla="*/ 494913 h 1909892"/>
                <a:gd name="connsiteX141" fmla="*/ 513922 w 3879327"/>
                <a:gd name="connsiteY141" fmla="*/ 452091 h 1909892"/>
                <a:gd name="connsiteX142" fmla="*/ 445407 w 3879327"/>
                <a:gd name="connsiteY142" fmla="*/ 343203 h 1909892"/>
                <a:gd name="connsiteX143" fmla="*/ 403810 w 3879327"/>
                <a:gd name="connsiteY143" fmla="*/ 308946 h 1909892"/>
                <a:gd name="connsiteX144" fmla="*/ 291250 w 3879327"/>
                <a:gd name="connsiteY144" fmla="*/ 235538 h 1909892"/>
                <a:gd name="connsiteX145" fmla="*/ 254546 w 3879327"/>
                <a:gd name="connsiteY145" fmla="*/ 217185 h 1909892"/>
                <a:gd name="connsiteX146" fmla="*/ 139540 w 3879327"/>
                <a:gd name="connsiteY146" fmla="*/ 189046 h 1909892"/>
                <a:gd name="connsiteX147" fmla="*/ 25757 w 3879327"/>
                <a:gd name="connsiteY147" fmla="*/ 105851 h 1909892"/>
                <a:gd name="connsiteX148" fmla="*/ 6182 w 3879327"/>
                <a:gd name="connsiteY148" fmla="*/ 31218 h 19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879327" h="1909892">
                  <a:moveTo>
                    <a:pt x="3667412" y="737466"/>
                  </a:moveTo>
                  <a:cubicBezTo>
                    <a:pt x="3656707" y="737466"/>
                    <a:pt x="3647837" y="742665"/>
                    <a:pt x="3643554" y="757958"/>
                  </a:cubicBezTo>
                  <a:cubicBezTo>
                    <a:pt x="3638660" y="777534"/>
                    <a:pt x="3614191" y="808121"/>
                    <a:pt x="3647224" y="824025"/>
                  </a:cubicBezTo>
                  <a:cubicBezTo>
                    <a:pt x="3686376" y="842378"/>
                    <a:pt x="3685152" y="800780"/>
                    <a:pt x="3698611" y="782428"/>
                  </a:cubicBezTo>
                  <a:cubicBezTo>
                    <a:pt x="3699834" y="781205"/>
                    <a:pt x="3701058" y="777534"/>
                    <a:pt x="3702281" y="775087"/>
                  </a:cubicBezTo>
                  <a:cubicBezTo>
                    <a:pt x="3708397" y="765299"/>
                    <a:pt x="3709621" y="756735"/>
                    <a:pt x="3702281" y="748170"/>
                  </a:cubicBezTo>
                  <a:cubicBezTo>
                    <a:pt x="3690659" y="742665"/>
                    <a:pt x="3678118" y="737466"/>
                    <a:pt x="3667412" y="737466"/>
                  </a:cubicBezTo>
                  <a:close/>
                  <a:moveTo>
                    <a:pt x="3140708" y="293040"/>
                  </a:moveTo>
                  <a:cubicBezTo>
                    <a:pt x="3132143" y="289371"/>
                    <a:pt x="3127249" y="299158"/>
                    <a:pt x="3129696" y="306499"/>
                  </a:cubicBezTo>
                  <a:cubicBezTo>
                    <a:pt x="3134590" y="321181"/>
                    <a:pt x="3139484" y="338309"/>
                    <a:pt x="3159060" y="340756"/>
                  </a:cubicBezTo>
                  <a:cubicBezTo>
                    <a:pt x="3168847" y="341979"/>
                    <a:pt x="3176188" y="335862"/>
                    <a:pt x="3178635" y="324851"/>
                  </a:cubicBezTo>
                  <a:cubicBezTo>
                    <a:pt x="3166400" y="315063"/>
                    <a:pt x="3154166" y="301605"/>
                    <a:pt x="3140708" y="293040"/>
                  </a:cubicBezTo>
                  <a:close/>
                  <a:moveTo>
                    <a:pt x="1020437" y="138884"/>
                  </a:moveTo>
                  <a:cubicBezTo>
                    <a:pt x="1024108" y="141330"/>
                    <a:pt x="1031449" y="142553"/>
                    <a:pt x="1032672" y="146224"/>
                  </a:cubicBezTo>
                  <a:cubicBezTo>
                    <a:pt x="1036343" y="156012"/>
                    <a:pt x="1026555" y="157235"/>
                    <a:pt x="1020437" y="159682"/>
                  </a:cubicBezTo>
                  <a:cubicBezTo>
                    <a:pt x="1014321" y="162129"/>
                    <a:pt x="1008203" y="158459"/>
                    <a:pt x="1006980" y="152341"/>
                  </a:cubicBezTo>
                  <a:cubicBezTo>
                    <a:pt x="1002086" y="142553"/>
                    <a:pt x="1010650" y="141330"/>
                    <a:pt x="1020437" y="138884"/>
                  </a:cubicBezTo>
                  <a:close/>
                  <a:moveTo>
                    <a:pt x="726805" y="131543"/>
                  </a:moveTo>
                  <a:cubicBezTo>
                    <a:pt x="736593" y="133990"/>
                    <a:pt x="745158" y="137659"/>
                    <a:pt x="751274" y="146224"/>
                  </a:cubicBezTo>
                  <a:cubicBezTo>
                    <a:pt x="751274" y="153564"/>
                    <a:pt x="746381" y="156012"/>
                    <a:pt x="740264" y="156012"/>
                  </a:cubicBezTo>
                  <a:cubicBezTo>
                    <a:pt x="729252" y="157235"/>
                    <a:pt x="719464" y="154788"/>
                    <a:pt x="715795" y="143777"/>
                  </a:cubicBezTo>
                  <a:cubicBezTo>
                    <a:pt x="712123" y="135212"/>
                    <a:pt x="719464" y="130319"/>
                    <a:pt x="726805" y="131543"/>
                  </a:cubicBezTo>
                  <a:close/>
                  <a:moveTo>
                    <a:pt x="887079" y="96063"/>
                  </a:moveTo>
                  <a:cubicBezTo>
                    <a:pt x="926230" y="89945"/>
                    <a:pt x="948252" y="109520"/>
                    <a:pt x="970275" y="149895"/>
                  </a:cubicBezTo>
                  <a:cubicBezTo>
                    <a:pt x="928677" y="130320"/>
                    <a:pt x="896867" y="174365"/>
                    <a:pt x="861387" y="149895"/>
                  </a:cubicBezTo>
                  <a:cubicBezTo>
                    <a:pt x="857716" y="125426"/>
                    <a:pt x="846705" y="97286"/>
                    <a:pt x="887079" y="96063"/>
                  </a:cubicBezTo>
                  <a:close/>
                  <a:moveTo>
                    <a:pt x="3767952" y="0"/>
                  </a:moveTo>
                  <a:lnTo>
                    <a:pt x="3877637" y="0"/>
                  </a:lnTo>
                  <a:lnTo>
                    <a:pt x="3878460" y="111967"/>
                  </a:lnTo>
                  <a:cubicBezTo>
                    <a:pt x="3878460" y="125426"/>
                    <a:pt x="3883354" y="141330"/>
                    <a:pt x="3869895" y="153565"/>
                  </a:cubicBezTo>
                  <a:cubicBezTo>
                    <a:pt x="3833191" y="125426"/>
                    <a:pt x="3796487" y="97286"/>
                    <a:pt x="3789146" y="47124"/>
                  </a:cubicBezTo>
                  <a:cubicBezTo>
                    <a:pt x="3786699" y="28772"/>
                    <a:pt x="3778747" y="14396"/>
                    <a:pt x="3768959" y="1244"/>
                  </a:cubicBezTo>
                  <a:close/>
                  <a:moveTo>
                    <a:pt x="2364134" y="0"/>
                  </a:moveTo>
                  <a:lnTo>
                    <a:pt x="3723105" y="0"/>
                  </a:lnTo>
                  <a:lnTo>
                    <a:pt x="3753666" y="49571"/>
                  </a:lnTo>
                  <a:cubicBezTo>
                    <a:pt x="3763454" y="60582"/>
                    <a:pt x="3764677" y="76487"/>
                    <a:pt x="3765901" y="91169"/>
                  </a:cubicBezTo>
                  <a:cubicBezTo>
                    <a:pt x="3768348" y="116861"/>
                    <a:pt x="3779360" y="137661"/>
                    <a:pt x="3795264" y="157236"/>
                  </a:cubicBezTo>
                  <a:cubicBezTo>
                    <a:pt x="3822181" y="189046"/>
                    <a:pt x="3834415" y="226973"/>
                    <a:pt x="3842979" y="267348"/>
                  </a:cubicBezTo>
                  <a:cubicBezTo>
                    <a:pt x="3873566" y="286924"/>
                    <a:pt x="3862554" y="316287"/>
                    <a:pt x="3858885" y="340756"/>
                  </a:cubicBezTo>
                  <a:cubicBezTo>
                    <a:pt x="3828299" y="526723"/>
                    <a:pt x="3780583" y="707797"/>
                    <a:pt x="3697387" y="877859"/>
                  </a:cubicBezTo>
                  <a:cubicBezTo>
                    <a:pt x="3679034" y="915786"/>
                    <a:pt x="3661905" y="954937"/>
                    <a:pt x="3639884" y="990417"/>
                  </a:cubicBezTo>
                  <a:cubicBezTo>
                    <a:pt x="3633766" y="1001429"/>
                    <a:pt x="3631319" y="1016111"/>
                    <a:pt x="3614191" y="1016111"/>
                  </a:cubicBezTo>
                  <a:cubicBezTo>
                    <a:pt x="3601956" y="1008770"/>
                    <a:pt x="3601956" y="994088"/>
                    <a:pt x="3597062" y="983076"/>
                  </a:cubicBezTo>
                  <a:cubicBezTo>
                    <a:pt x="3578711" y="959831"/>
                    <a:pt x="3581157" y="929244"/>
                    <a:pt x="3567699" y="894987"/>
                  </a:cubicBezTo>
                  <a:cubicBezTo>
                    <a:pt x="3579934" y="925574"/>
                    <a:pt x="3575040" y="953713"/>
                    <a:pt x="3593391" y="974513"/>
                  </a:cubicBezTo>
                  <a:cubicBezTo>
                    <a:pt x="3601956" y="990417"/>
                    <a:pt x="3600732" y="1009993"/>
                    <a:pt x="3614191" y="1024676"/>
                  </a:cubicBezTo>
                  <a:cubicBezTo>
                    <a:pt x="3579934" y="1110318"/>
                    <a:pt x="3522430" y="1180055"/>
                    <a:pt x="3468599" y="1253463"/>
                  </a:cubicBezTo>
                  <a:cubicBezTo>
                    <a:pt x="3408648" y="1334212"/>
                    <a:pt x="3337687" y="1403951"/>
                    <a:pt x="3266726" y="1473688"/>
                  </a:cubicBezTo>
                  <a:cubicBezTo>
                    <a:pt x="3236140" y="1504274"/>
                    <a:pt x="3204329" y="1529967"/>
                    <a:pt x="3171296" y="1556883"/>
                  </a:cubicBezTo>
                  <a:cubicBezTo>
                    <a:pt x="3156614" y="1544649"/>
                    <a:pt x="3171296" y="1523849"/>
                    <a:pt x="3154167" y="1515286"/>
                  </a:cubicBezTo>
                  <a:cubicBezTo>
                    <a:pt x="3161508" y="1455335"/>
                    <a:pt x="3132145" y="1406396"/>
                    <a:pt x="3105228" y="1358682"/>
                  </a:cubicBezTo>
                  <a:cubicBezTo>
                    <a:pt x="3062406" y="1284049"/>
                    <a:pt x="3090547" y="1219206"/>
                    <a:pt x="3123580" y="1155586"/>
                  </a:cubicBezTo>
                  <a:cubicBezTo>
                    <a:pt x="3140708" y="1122553"/>
                    <a:pt x="3148049" y="1098084"/>
                    <a:pt x="3135814" y="1061380"/>
                  </a:cubicBezTo>
                  <a:cubicBezTo>
                    <a:pt x="3123580" y="1023451"/>
                    <a:pt x="3127251" y="983076"/>
                    <a:pt x="3111345" y="943925"/>
                  </a:cubicBezTo>
                  <a:cubicBezTo>
                    <a:pt x="3099110" y="914563"/>
                    <a:pt x="3094216" y="880305"/>
                    <a:pt x="3068524" y="859507"/>
                  </a:cubicBezTo>
                  <a:cubicBezTo>
                    <a:pt x="3011021" y="811791"/>
                    <a:pt x="3018361" y="751842"/>
                    <a:pt x="3034267" y="689444"/>
                  </a:cubicBezTo>
                  <a:cubicBezTo>
                    <a:pt x="3036714" y="680880"/>
                    <a:pt x="3039161" y="672315"/>
                    <a:pt x="3039161" y="663752"/>
                  </a:cubicBezTo>
                  <a:cubicBezTo>
                    <a:pt x="3042831" y="614813"/>
                    <a:pt x="3017139" y="591567"/>
                    <a:pt x="2969423" y="602578"/>
                  </a:cubicBezTo>
                  <a:cubicBezTo>
                    <a:pt x="2948624" y="607472"/>
                    <a:pt x="2933943" y="607472"/>
                    <a:pt x="2921708" y="585450"/>
                  </a:cubicBezTo>
                  <a:cubicBezTo>
                    <a:pt x="2897239" y="542628"/>
                    <a:pt x="2860535" y="531617"/>
                    <a:pt x="2816490" y="552416"/>
                  </a:cubicBezTo>
                  <a:cubicBezTo>
                    <a:pt x="2798137" y="560981"/>
                    <a:pt x="2778562" y="569544"/>
                    <a:pt x="2761433" y="579332"/>
                  </a:cubicBezTo>
                  <a:cubicBezTo>
                    <a:pt x="2739411" y="591567"/>
                    <a:pt x="2718612" y="595238"/>
                    <a:pt x="2695366" y="585450"/>
                  </a:cubicBezTo>
                  <a:cubicBezTo>
                    <a:pt x="2666003" y="573215"/>
                    <a:pt x="2635417" y="578109"/>
                    <a:pt x="2610947" y="594014"/>
                  </a:cubicBezTo>
                  <a:cubicBezTo>
                    <a:pt x="2574243" y="618483"/>
                    <a:pt x="2547327" y="598907"/>
                    <a:pt x="2525304" y="576885"/>
                  </a:cubicBezTo>
                  <a:cubicBezTo>
                    <a:pt x="2503282" y="554863"/>
                    <a:pt x="2480035" y="535287"/>
                    <a:pt x="2455566" y="516936"/>
                  </a:cubicBezTo>
                  <a:cubicBezTo>
                    <a:pt x="2442109" y="507148"/>
                    <a:pt x="2429874" y="496136"/>
                    <a:pt x="2426203" y="480232"/>
                  </a:cubicBezTo>
                  <a:cubicBezTo>
                    <a:pt x="2416415" y="432516"/>
                    <a:pt x="2382158" y="403153"/>
                    <a:pt x="2352795" y="368895"/>
                  </a:cubicBezTo>
                  <a:cubicBezTo>
                    <a:pt x="2336890" y="350544"/>
                    <a:pt x="2322209" y="280806"/>
                    <a:pt x="2330772" y="258783"/>
                  </a:cubicBezTo>
                  <a:cubicBezTo>
                    <a:pt x="2354019" y="201281"/>
                    <a:pt x="2361360" y="141330"/>
                    <a:pt x="2339337" y="80157"/>
                  </a:cubicBezTo>
                  <a:cubicBezTo>
                    <a:pt x="2335666" y="70369"/>
                    <a:pt x="2331996" y="60582"/>
                    <a:pt x="2338113" y="50794"/>
                  </a:cubicBezTo>
                  <a:close/>
                  <a:moveTo>
                    <a:pt x="578273" y="0"/>
                  </a:moveTo>
                  <a:lnTo>
                    <a:pt x="701190" y="0"/>
                  </a:lnTo>
                  <a:lnTo>
                    <a:pt x="712123" y="5526"/>
                  </a:lnTo>
                  <a:cubicBezTo>
                    <a:pt x="747605" y="31218"/>
                    <a:pt x="784309" y="52018"/>
                    <a:pt x="819789" y="80157"/>
                  </a:cubicBezTo>
                  <a:cubicBezTo>
                    <a:pt x="786756" y="89945"/>
                    <a:pt x="752499" y="109520"/>
                    <a:pt x="731699" y="64253"/>
                  </a:cubicBezTo>
                  <a:cubicBezTo>
                    <a:pt x="718241" y="36112"/>
                    <a:pt x="685207" y="36112"/>
                    <a:pt x="666856" y="15314"/>
                  </a:cubicBezTo>
                  <a:lnTo>
                    <a:pt x="664034" y="14263"/>
                  </a:lnTo>
                  <a:lnTo>
                    <a:pt x="666856" y="16537"/>
                  </a:lnTo>
                  <a:cubicBezTo>
                    <a:pt x="635046" y="14090"/>
                    <a:pt x="600789" y="-12826"/>
                    <a:pt x="568978" y="25102"/>
                  </a:cubicBezTo>
                  <a:cubicBezTo>
                    <a:pt x="569896" y="16231"/>
                    <a:pt x="572037" y="9120"/>
                    <a:pt x="575153" y="3423"/>
                  </a:cubicBezTo>
                  <a:close/>
                  <a:moveTo>
                    <a:pt x="10781" y="0"/>
                  </a:moveTo>
                  <a:lnTo>
                    <a:pt x="229452" y="0"/>
                  </a:lnTo>
                  <a:lnTo>
                    <a:pt x="227783" y="23572"/>
                  </a:lnTo>
                  <a:cubicBezTo>
                    <a:pt x="229159" y="45594"/>
                    <a:pt x="233748" y="67311"/>
                    <a:pt x="242312" y="88722"/>
                  </a:cubicBezTo>
                  <a:cubicBezTo>
                    <a:pt x="252100" y="114414"/>
                    <a:pt x="271675" y="126649"/>
                    <a:pt x="303485" y="125426"/>
                  </a:cubicBezTo>
                  <a:cubicBezTo>
                    <a:pt x="354871" y="122979"/>
                    <a:pt x="387904" y="103404"/>
                    <a:pt x="401363" y="50794"/>
                  </a:cubicBezTo>
                  <a:cubicBezTo>
                    <a:pt x="406256" y="32442"/>
                    <a:pt x="471100" y="15314"/>
                    <a:pt x="487005" y="25102"/>
                  </a:cubicBezTo>
                  <a:cubicBezTo>
                    <a:pt x="499240" y="32442"/>
                    <a:pt x="494346" y="41006"/>
                    <a:pt x="489452" y="52018"/>
                  </a:cubicBezTo>
                  <a:cubicBezTo>
                    <a:pt x="468653" y="98510"/>
                    <a:pt x="450301" y="146224"/>
                    <a:pt x="427055" y="191493"/>
                  </a:cubicBezTo>
                  <a:cubicBezTo>
                    <a:pt x="412373" y="219632"/>
                    <a:pt x="427055" y="217185"/>
                    <a:pt x="445407" y="217185"/>
                  </a:cubicBezTo>
                  <a:cubicBezTo>
                    <a:pt x="468653" y="217185"/>
                    <a:pt x="493122" y="214738"/>
                    <a:pt x="516369" y="218410"/>
                  </a:cubicBezTo>
                  <a:cubicBezTo>
                    <a:pt x="545732" y="223303"/>
                    <a:pt x="566530" y="235538"/>
                    <a:pt x="554295" y="272242"/>
                  </a:cubicBezTo>
                  <a:cubicBezTo>
                    <a:pt x="546955" y="295487"/>
                    <a:pt x="545732" y="321181"/>
                    <a:pt x="537167" y="344426"/>
                  </a:cubicBezTo>
                  <a:cubicBezTo>
                    <a:pt x="522485" y="383577"/>
                    <a:pt x="545732" y="408046"/>
                    <a:pt x="567754" y="433740"/>
                  </a:cubicBezTo>
                  <a:cubicBezTo>
                    <a:pt x="588553" y="458209"/>
                    <a:pt x="610575" y="442304"/>
                    <a:pt x="631375" y="432516"/>
                  </a:cubicBezTo>
                  <a:cubicBezTo>
                    <a:pt x="648503" y="425175"/>
                    <a:pt x="668079" y="425175"/>
                    <a:pt x="679089" y="441081"/>
                  </a:cubicBezTo>
                  <a:cubicBezTo>
                    <a:pt x="702336" y="472891"/>
                    <a:pt x="724358" y="454538"/>
                    <a:pt x="731699" y="433740"/>
                  </a:cubicBezTo>
                  <a:cubicBezTo>
                    <a:pt x="750050" y="379907"/>
                    <a:pt x="798989" y="376236"/>
                    <a:pt x="839364" y="357885"/>
                  </a:cubicBezTo>
                  <a:cubicBezTo>
                    <a:pt x="851599" y="357885"/>
                    <a:pt x="855269" y="360332"/>
                    <a:pt x="852822" y="370120"/>
                  </a:cubicBezTo>
                  <a:cubicBezTo>
                    <a:pt x="858940" y="395812"/>
                    <a:pt x="874844" y="388471"/>
                    <a:pt x="883409" y="376236"/>
                  </a:cubicBezTo>
                  <a:cubicBezTo>
                    <a:pt x="906654" y="346873"/>
                    <a:pt x="926230" y="367673"/>
                    <a:pt x="942135" y="381130"/>
                  </a:cubicBezTo>
                  <a:cubicBezTo>
                    <a:pt x="977615" y="410493"/>
                    <a:pt x="1016766" y="415387"/>
                    <a:pt x="1058364" y="401930"/>
                  </a:cubicBezTo>
                  <a:cubicBezTo>
                    <a:pt x="1075493" y="395812"/>
                    <a:pt x="1087728" y="390918"/>
                    <a:pt x="1101186" y="412940"/>
                  </a:cubicBezTo>
                  <a:cubicBezTo>
                    <a:pt x="1114644" y="434963"/>
                    <a:pt x="1141560" y="447197"/>
                    <a:pt x="1158689" y="466773"/>
                  </a:cubicBezTo>
                  <a:cubicBezTo>
                    <a:pt x="1206405" y="521830"/>
                    <a:pt x="1261460" y="553640"/>
                    <a:pt x="1334868" y="569544"/>
                  </a:cubicBezTo>
                  <a:cubicBezTo>
                    <a:pt x="1394819" y="581779"/>
                    <a:pt x="1433970" y="668646"/>
                    <a:pt x="1424182" y="721254"/>
                  </a:cubicBezTo>
                  <a:cubicBezTo>
                    <a:pt x="1420511" y="731042"/>
                    <a:pt x="1416841" y="739607"/>
                    <a:pt x="1410723" y="746948"/>
                  </a:cubicBezTo>
                  <a:cubicBezTo>
                    <a:pt x="1392372" y="765299"/>
                    <a:pt x="1418064" y="784875"/>
                    <a:pt x="1408276" y="802003"/>
                  </a:cubicBezTo>
                  <a:cubicBezTo>
                    <a:pt x="1415617" y="811791"/>
                    <a:pt x="1425405" y="805674"/>
                    <a:pt x="1433970" y="805674"/>
                  </a:cubicBezTo>
                  <a:cubicBezTo>
                    <a:pt x="1463333" y="795886"/>
                    <a:pt x="1481684" y="754288"/>
                    <a:pt x="1522059" y="773864"/>
                  </a:cubicBezTo>
                  <a:cubicBezTo>
                    <a:pt x="1563657" y="786099"/>
                    <a:pt x="1588127" y="835037"/>
                    <a:pt x="1634618" y="832590"/>
                  </a:cubicBezTo>
                  <a:cubicBezTo>
                    <a:pt x="1692121" y="830143"/>
                    <a:pt x="1737390" y="849719"/>
                    <a:pt x="1771647" y="894987"/>
                  </a:cubicBezTo>
                  <a:cubicBezTo>
                    <a:pt x="1786328" y="914562"/>
                    <a:pt x="1823032" y="894987"/>
                    <a:pt x="1831596" y="930468"/>
                  </a:cubicBezTo>
                  <a:cubicBezTo>
                    <a:pt x="1840161" y="967172"/>
                    <a:pt x="1845055" y="1002652"/>
                    <a:pt x="1826702" y="1036909"/>
                  </a:cubicBezTo>
                  <a:cubicBezTo>
                    <a:pt x="1804680" y="1078507"/>
                    <a:pt x="1772870" y="1112764"/>
                    <a:pt x="1749624" y="1153139"/>
                  </a:cubicBezTo>
                  <a:cubicBezTo>
                    <a:pt x="1736166" y="1176384"/>
                    <a:pt x="1732496" y="1195960"/>
                    <a:pt x="1734943" y="1217982"/>
                  </a:cubicBezTo>
                  <a:cubicBezTo>
                    <a:pt x="1744731" y="1298731"/>
                    <a:pt x="1726378" y="1373363"/>
                    <a:pt x="1694568" y="1445547"/>
                  </a:cubicBezTo>
                  <a:cubicBezTo>
                    <a:pt x="1687227" y="1460229"/>
                    <a:pt x="1676216" y="1482251"/>
                    <a:pt x="1651747" y="1478581"/>
                  </a:cubicBezTo>
                  <a:cubicBezTo>
                    <a:pt x="1610149" y="1473688"/>
                    <a:pt x="1584456" y="1505498"/>
                    <a:pt x="1555092" y="1523849"/>
                  </a:cubicBezTo>
                  <a:cubicBezTo>
                    <a:pt x="1535517" y="1536084"/>
                    <a:pt x="1514719" y="1560553"/>
                    <a:pt x="1522059" y="1586247"/>
                  </a:cubicBezTo>
                  <a:cubicBezTo>
                    <a:pt x="1537964" y="1646196"/>
                    <a:pt x="1503707" y="1692688"/>
                    <a:pt x="1485355" y="1742851"/>
                  </a:cubicBezTo>
                  <a:cubicBezTo>
                    <a:pt x="1473121" y="1778330"/>
                    <a:pt x="1449874" y="1810141"/>
                    <a:pt x="1431523" y="1843175"/>
                  </a:cubicBezTo>
                  <a:cubicBezTo>
                    <a:pt x="1424182" y="1856632"/>
                    <a:pt x="1414394" y="1867644"/>
                    <a:pt x="1397266" y="1867644"/>
                  </a:cubicBezTo>
                  <a:cubicBezTo>
                    <a:pt x="1383807" y="1856632"/>
                    <a:pt x="1366678" y="1868867"/>
                    <a:pt x="1353221" y="1859079"/>
                  </a:cubicBezTo>
                  <a:cubicBezTo>
                    <a:pt x="1343433" y="1855410"/>
                    <a:pt x="1331198" y="1844398"/>
                    <a:pt x="1334868" y="1867644"/>
                  </a:cubicBezTo>
                  <a:cubicBezTo>
                    <a:pt x="1340986" y="1879879"/>
                    <a:pt x="1354444" y="1887220"/>
                    <a:pt x="1353221" y="1901901"/>
                  </a:cubicBezTo>
                  <a:cubicBezTo>
                    <a:pt x="1345880" y="1912912"/>
                    <a:pt x="1336092" y="1910465"/>
                    <a:pt x="1326304" y="1906795"/>
                  </a:cubicBezTo>
                  <a:cubicBezTo>
                    <a:pt x="1212521" y="1867644"/>
                    <a:pt x="1101186" y="1823599"/>
                    <a:pt x="995968" y="1766096"/>
                  </a:cubicBezTo>
                  <a:cubicBezTo>
                    <a:pt x="969052" y="1751414"/>
                    <a:pt x="969052" y="1728169"/>
                    <a:pt x="956817" y="1708593"/>
                  </a:cubicBezTo>
                  <a:cubicBezTo>
                    <a:pt x="927454" y="1701253"/>
                    <a:pt x="938464" y="1675559"/>
                    <a:pt x="937242" y="1657208"/>
                  </a:cubicBezTo>
                  <a:cubicBezTo>
                    <a:pt x="936018" y="1570341"/>
                    <a:pt x="931124" y="1484698"/>
                    <a:pt x="916442" y="1399055"/>
                  </a:cubicBezTo>
                  <a:cubicBezTo>
                    <a:pt x="909101" y="1357458"/>
                    <a:pt x="889526" y="1320753"/>
                    <a:pt x="850375" y="1306072"/>
                  </a:cubicBezTo>
                  <a:cubicBezTo>
                    <a:pt x="756168" y="1270592"/>
                    <a:pt x="719464" y="1188619"/>
                    <a:pt x="682760" y="1107870"/>
                  </a:cubicBezTo>
                  <a:cubicBezTo>
                    <a:pt x="658291" y="1055262"/>
                    <a:pt x="635044" y="1003876"/>
                    <a:pt x="598340" y="958607"/>
                  </a:cubicBezTo>
                  <a:cubicBezTo>
                    <a:pt x="576318" y="931691"/>
                    <a:pt x="567754" y="897434"/>
                    <a:pt x="591000" y="864401"/>
                  </a:cubicBezTo>
                  <a:cubicBezTo>
                    <a:pt x="598340" y="854613"/>
                    <a:pt x="603234" y="844825"/>
                    <a:pt x="595893" y="831366"/>
                  </a:cubicBezTo>
                  <a:cubicBezTo>
                    <a:pt x="571424" y="781205"/>
                    <a:pt x="595893" y="740830"/>
                    <a:pt x="624034" y="701679"/>
                  </a:cubicBezTo>
                  <a:cubicBezTo>
                    <a:pt x="655844" y="657634"/>
                    <a:pt x="691324" y="616036"/>
                    <a:pt x="681536" y="554863"/>
                  </a:cubicBezTo>
                  <a:cubicBezTo>
                    <a:pt x="677866" y="531617"/>
                    <a:pt x="672973" y="508371"/>
                    <a:pt x="663185" y="486348"/>
                  </a:cubicBezTo>
                  <a:cubicBezTo>
                    <a:pt x="654620" y="465550"/>
                    <a:pt x="641162" y="460656"/>
                    <a:pt x="631375" y="485126"/>
                  </a:cubicBezTo>
                  <a:cubicBezTo>
                    <a:pt x="617916" y="515712"/>
                    <a:pt x="600787" y="513265"/>
                    <a:pt x="579989" y="494913"/>
                  </a:cubicBezTo>
                  <a:cubicBezTo>
                    <a:pt x="559189" y="477785"/>
                    <a:pt x="535944" y="466773"/>
                    <a:pt x="513922" y="452091"/>
                  </a:cubicBezTo>
                  <a:cubicBezTo>
                    <a:pt x="472324" y="425175"/>
                    <a:pt x="467430" y="379907"/>
                    <a:pt x="445407" y="343203"/>
                  </a:cubicBezTo>
                  <a:cubicBezTo>
                    <a:pt x="434396" y="326075"/>
                    <a:pt x="423385" y="315063"/>
                    <a:pt x="403810" y="308946"/>
                  </a:cubicBezTo>
                  <a:cubicBezTo>
                    <a:pt x="360988" y="295487"/>
                    <a:pt x="318167" y="277136"/>
                    <a:pt x="291250" y="235538"/>
                  </a:cubicBezTo>
                  <a:cubicBezTo>
                    <a:pt x="282686" y="223303"/>
                    <a:pt x="270451" y="211069"/>
                    <a:pt x="254546" y="217185"/>
                  </a:cubicBezTo>
                  <a:cubicBezTo>
                    <a:pt x="209277" y="233091"/>
                    <a:pt x="173798" y="211069"/>
                    <a:pt x="139540" y="189046"/>
                  </a:cubicBezTo>
                  <a:cubicBezTo>
                    <a:pt x="99165" y="164577"/>
                    <a:pt x="60014" y="138884"/>
                    <a:pt x="25757" y="105851"/>
                  </a:cubicBezTo>
                  <a:cubicBezTo>
                    <a:pt x="4959" y="85051"/>
                    <a:pt x="-8500" y="61806"/>
                    <a:pt x="6182" y="31218"/>
                  </a:cubicBezTo>
                  <a:close/>
                </a:path>
              </a:pathLst>
            </a:custGeom>
            <a:solidFill>
              <a:schemeClr val="accent3">
                <a:lumMod val="40000"/>
                <a:lumOff val="60000"/>
              </a:schemeClr>
            </a:solidFill>
            <a:ln w="9525" cap="flat">
              <a:noFill/>
              <a:prstDash val="solid"/>
              <a:miter/>
            </a:ln>
          </p:spPr>
          <p:txBody>
            <a:bodyPr wrap="square" rtlCol="0" anchor="ctr">
              <a:noAutofit/>
            </a:bodyPr>
            <a:lstStyle/>
            <a:p>
              <a:endParaRPr lang="en-US" dirty="0"/>
            </a:p>
          </p:txBody>
        </p:sp>
      </p:grpSp>
      <p:grpSp>
        <p:nvGrpSpPr>
          <p:cNvPr id="384" name="Group 383">
            <a:extLst>
              <a:ext uri="{FF2B5EF4-FFF2-40B4-BE49-F238E27FC236}">
                <a16:creationId xmlns:a16="http://schemas.microsoft.com/office/drawing/2014/main" id="{C0F1FD93-91A4-489B-99F2-569F7D19686B}"/>
              </a:ext>
            </a:extLst>
          </p:cNvPr>
          <p:cNvGrpSpPr/>
          <p:nvPr/>
        </p:nvGrpSpPr>
        <p:grpSpPr>
          <a:xfrm rot="18347570" flipH="1">
            <a:off x="3342938" y="2273198"/>
            <a:ext cx="1528586" cy="2331598"/>
            <a:chOff x="8121550" y="3125447"/>
            <a:chExt cx="1101023" cy="1679422"/>
          </a:xfrm>
        </p:grpSpPr>
        <p:sp>
          <p:nvSpPr>
            <p:cNvPr id="372" name="Freeform: Shape 371">
              <a:extLst>
                <a:ext uri="{FF2B5EF4-FFF2-40B4-BE49-F238E27FC236}">
                  <a16:creationId xmlns:a16="http://schemas.microsoft.com/office/drawing/2014/main"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nvGrpSpPr>
          <p:cNvPr id="391" name="Group 390">
            <a:extLst>
              <a:ext uri="{FF2B5EF4-FFF2-40B4-BE49-F238E27FC236}">
                <a16:creationId xmlns:a16="http://schemas.microsoft.com/office/drawing/2014/main" id="{A0F79E74-7863-4F84-9768-87F1D95D1B66}"/>
              </a:ext>
            </a:extLst>
          </p:cNvPr>
          <p:cNvGrpSpPr/>
          <p:nvPr/>
        </p:nvGrpSpPr>
        <p:grpSpPr>
          <a:xfrm>
            <a:off x="-3146" y="4066485"/>
            <a:ext cx="12196901" cy="2778472"/>
            <a:chOff x="-3146" y="3803889"/>
            <a:chExt cx="12196901" cy="3041068"/>
          </a:xfrm>
        </p:grpSpPr>
        <p:grpSp>
          <p:nvGrpSpPr>
            <p:cNvPr id="351" name="Graphic 349">
              <a:extLst>
                <a:ext uri="{FF2B5EF4-FFF2-40B4-BE49-F238E27FC236}">
                  <a16:creationId xmlns:a16="http://schemas.microsoft.com/office/drawing/2014/main" id="{6AAE5BC0-A965-49C8-A586-C52F08D1FAA6}"/>
                </a:ext>
              </a:extLst>
            </p:cNvPr>
            <p:cNvGrpSpPr/>
            <p:nvPr/>
          </p:nvGrpSpPr>
          <p:grpSpPr>
            <a:xfrm>
              <a:off x="802" y="3803889"/>
              <a:ext cx="12192953" cy="3041068"/>
              <a:chOff x="-953" y="1514475"/>
              <a:chExt cx="12192953" cy="3829050"/>
            </a:xfrm>
          </p:grpSpPr>
          <p:sp>
            <p:nvSpPr>
              <p:cNvPr id="129" name="Freeform: Shape 128">
                <a:extLst>
                  <a:ext uri="{FF2B5EF4-FFF2-40B4-BE49-F238E27FC236}">
                    <a16:creationId xmlns:a16="http://schemas.microsoft.com/office/drawing/2014/main" id="{E763ECF9-1217-4C2B-BC2D-C3F301931A10}"/>
                  </a:ext>
                </a:extLst>
              </p:cNvPr>
              <p:cNvSpPr/>
              <p:nvPr/>
            </p:nvSpPr>
            <p:spPr>
              <a:xfrm>
                <a:off x="0" y="4151037"/>
                <a:ext cx="4867275" cy="904875"/>
              </a:xfrm>
              <a:custGeom>
                <a:avLst/>
                <a:gdLst>
                  <a:gd name="connsiteX0" fmla="*/ 3367088 w 4867275"/>
                  <a:gd name="connsiteY0" fmla="*/ 86082 h 904875"/>
                  <a:gd name="connsiteX1" fmla="*/ 2744153 w 4867275"/>
                  <a:gd name="connsiteY1" fmla="*/ 68937 h 904875"/>
                  <a:gd name="connsiteX2" fmla="*/ 2684145 w 4867275"/>
                  <a:gd name="connsiteY2" fmla="*/ 80367 h 904875"/>
                  <a:gd name="connsiteX3" fmla="*/ 4870133 w 4867275"/>
                  <a:gd name="connsiteY3" fmla="*/ 529947 h 904875"/>
                  <a:gd name="connsiteX4" fmla="*/ 4868228 w 4867275"/>
                  <a:gd name="connsiteY4" fmla="*/ 542330 h 904875"/>
                  <a:gd name="connsiteX5" fmla="*/ 4690110 w 4867275"/>
                  <a:gd name="connsiteY5" fmla="*/ 508992 h 904875"/>
                  <a:gd name="connsiteX6" fmla="*/ 3483293 w 4867275"/>
                  <a:gd name="connsiteY6" fmla="*/ 348020 h 904875"/>
                  <a:gd name="connsiteX7" fmla="*/ 2422208 w 4867275"/>
                  <a:gd name="connsiteY7" fmla="*/ 342305 h 904875"/>
                  <a:gd name="connsiteX8" fmla="*/ 31433 w 4867275"/>
                  <a:gd name="connsiteY8" fmla="*/ 902374 h 904875"/>
                  <a:gd name="connsiteX9" fmla="*/ 0 w 4867275"/>
                  <a:gd name="connsiteY9" fmla="*/ 911899 h 904875"/>
                  <a:gd name="connsiteX10" fmla="*/ 0 w 4867275"/>
                  <a:gd name="connsiteY10" fmla="*/ 321349 h 904875"/>
                  <a:gd name="connsiteX11" fmla="*/ 27623 w 4867275"/>
                  <a:gd name="connsiteY11" fmla="*/ 316587 h 904875"/>
                  <a:gd name="connsiteX12" fmla="*/ 1003935 w 4867275"/>
                  <a:gd name="connsiteY12" fmla="*/ 71795 h 904875"/>
                  <a:gd name="connsiteX13" fmla="*/ 2651760 w 4867275"/>
                  <a:gd name="connsiteY13" fmla="*/ 5120 h 904875"/>
                  <a:gd name="connsiteX14" fmla="*/ 3345180 w 4867275"/>
                  <a:gd name="connsiteY14" fmla="*/ 81320 h 904875"/>
                  <a:gd name="connsiteX15" fmla="*/ 3367088 w 4867275"/>
                  <a:gd name="connsiteY15" fmla="*/ 86082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7275" h="9048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FD31BFE-8D18-4A1D-AF17-983FEE9B8C3D}"/>
                  </a:ext>
                </a:extLst>
              </p:cNvPr>
              <p:cNvSpPr/>
              <p:nvPr/>
            </p:nvSpPr>
            <p:spPr>
              <a:xfrm>
                <a:off x="7269480" y="3256597"/>
                <a:ext cx="4914900" cy="1352550"/>
              </a:xfrm>
              <a:custGeom>
                <a:avLst/>
                <a:gdLst>
                  <a:gd name="connsiteX0" fmla="*/ 4913947 w 4914900"/>
                  <a:gd name="connsiteY0" fmla="*/ 0 h 1352550"/>
                  <a:gd name="connsiteX1" fmla="*/ 4640580 w 4914900"/>
                  <a:gd name="connsiteY1" fmla="*/ 204788 h 1352550"/>
                  <a:gd name="connsiteX2" fmla="*/ 4413885 w 4914900"/>
                  <a:gd name="connsiteY2" fmla="*/ 350520 h 1352550"/>
                  <a:gd name="connsiteX3" fmla="*/ 3948112 w 4914900"/>
                  <a:gd name="connsiteY3" fmla="*/ 570548 h 1352550"/>
                  <a:gd name="connsiteX4" fmla="*/ 3041333 w 4914900"/>
                  <a:gd name="connsiteY4" fmla="*/ 811530 h 1352550"/>
                  <a:gd name="connsiteX5" fmla="*/ 2436495 w 4914900"/>
                  <a:gd name="connsiteY5" fmla="*/ 864870 h 1352550"/>
                  <a:gd name="connsiteX6" fmla="*/ 1454468 w 4914900"/>
                  <a:gd name="connsiteY6" fmla="*/ 805815 h 1352550"/>
                  <a:gd name="connsiteX7" fmla="*/ 44768 w 4914900"/>
                  <a:gd name="connsiteY7" fmla="*/ 455295 h 1352550"/>
                  <a:gd name="connsiteX8" fmla="*/ 0 w 4914900"/>
                  <a:gd name="connsiteY8" fmla="*/ 450533 h 1352550"/>
                  <a:gd name="connsiteX9" fmla="*/ 10477 w 4914900"/>
                  <a:gd name="connsiteY9" fmla="*/ 459105 h 1352550"/>
                  <a:gd name="connsiteX10" fmla="*/ 549593 w 4914900"/>
                  <a:gd name="connsiteY10" fmla="*/ 739140 h 1352550"/>
                  <a:gd name="connsiteX11" fmla="*/ 1250632 w 4914900"/>
                  <a:gd name="connsiteY11" fmla="*/ 1040130 h 1352550"/>
                  <a:gd name="connsiteX12" fmla="*/ 1898332 w 4914900"/>
                  <a:gd name="connsiteY12" fmla="*/ 1231583 h 1352550"/>
                  <a:gd name="connsiteX13" fmla="*/ 2636520 w 4914900"/>
                  <a:gd name="connsiteY13" fmla="*/ 1341120 h 1352550"/>
                  <a:gd name="connsiteX14" fmla="*/ 3229928 w 4914900"/>
                  <a:gd name="connsiteY14" fmla="*/ 1342073 h 1352550"/>
                  <a:gd name="connsiteX15" fmla="*/ 3962400 w 4914900"/>
                  <a:gd name="connsiteY15" fmla="*/ 1213485 h 1352550"/>
                  <a:gd name="connsiteX16" fmla="*/ 4923472 w 4914900"/>
                  <a:gd name="connsiteY16" fmla="*/ 731520 h 1352550"/>
                  <a:gd name="connsiteX17" fmla="*/ 4913947 w 4914900"/>
                  <a:gd name="connsiteY17" fmla="*/ 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4900" h="135255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4530FCFB-B2EF-45D5-8D3D-4D287DAF9CA0}"/>
                  </a:ext>
                </a:extLst>
              </p:cNvPr>
              <p:cNvSpPr/>
              <p:nvPr/>
            </p:nvSpPr>
            <p:spPr>
              <a:xfrm>
                <a:off x="0" y="1514475"/>
                <a:ext cx="12192000" cy="3829050"/>
              </a:xfrm>
              <a:custGeom>
                <a:avLst/>
                <a:gdLst>
                  <a:gd name="connsiteX0" fmla="*/ 12189142 w 12192000"/>
                  <a:gd name="connsiteY0" fmla="*/ 2646998 h 3829050"/>
                  <a:gd name="connsiteX1" fmla="*/ 12141517 w 12192000"/>
                  <a:gd name="connsiteY1" fmla="*/ 2670810 h 3829050"/>
                  <a:gd name="connsiteX2" fmla="*/ 11187112 w 12192000"/>
                  <a:gd name="connsiteY2" fmla="*/ 3076575 h 3829050"/>
                  <a:gd name="connsiteX3" fmla="*/ 10240327 w 12192000"/>
                  <a:gd name="connsiteY3" fmla="*/ 3248978 h 3829050"/>
                  <a:gd name="connsiteX4" fmla="*/ 9317355 w 12192000"/>
                  <a:gd name="connsiteY4" fmla="*/ 3191828 h 3829050"/>
                  <a:gd name="connsiteX5" fmla="*/ 8830627 w 12192000"/>
                  <a:gd name="connsiteY5" fmla="*/ 3085148 h 3829050"/>
                  <a:gd name="connsiteX6" fmla="*/ 8441055 w 12192000"/>
                  <a:gd name="connsiteY6" fmla="*/ 2957513 h 3829050"/>
                  <a:gd name="connsiteX7" fmla="*/ 7615238 w 12192000"/>
                  <a:gd name="connsiteY7" fmla="*/ 2605088 h 3829050"/>
                  <a:gd name="connsiteX8" fmla="*/ 5779770 w 12192000"/>
                  <a:gd name="connsiteY8" fmla="*/ 1497330 h 3829050"/>
                  <a:gd name="connsiteX9" fmla="*/ 3469005 w 12192000"/>
                  <a:gd name="connsiteY9" fmla="*/ 353378 h 3829050"/>
                  <a:gd name="connsiteX10" fmla="*/ 2181225 w 12192000"/>
                  <a:gd name="connsiteY10" fmla="*/ 64770 h 3829050"/>
                  <a:gd name="connsiteX11" fmla="*/ 1381125 w 12192000"/>
                  <a:gd name="connsiteY11" fmla="*/ 0 h 3829050"/>
                  <a:gd name="connsiteX12" fmla="*/ 466725 w 12192000"/>
                  <a:gd name="connsiteY12" fmla="*/ 26670 h 3829050"/>
                  <a:gd name="connsiteX13" fmla="*/ 0 w 12192000"/>
                  <a:gd name="connsiteY13" fmla="*/ 83820 h 3829050"/>
                  <a:gd name="connsiteX14" fmla="*/ 0 w 12192000"/>
                  <a:gd name="connsiteY14" fmla="*/ 2274570 h 3829050"/>
                  <a:gd name="connsiteX15" fmla="*/ 647700 w 12192000"/>
                  <a:gd name="connsiteY15" fmla="*/ 2130743 h 3829050"/>
                  <a:gd name="connsiteX16" fmla="*/ 647700 w 12192000"/>
                  <a:gd name="connsiteY16" fmla="*/ 2130743 h 3829050"/>
                  <a:gd name="connsiteX17" fmla="*/ 1829753 w 12192000"/>
                  <a:gd name="connsiteY17" fmla="*/ 2048828 h 3829050"/>
                  <a:gd name="connsiteX18" fmla="*/ 3505200 w 12192000"/>
                  <a:gd name="connsiteY18" fmla="*/ 2263140 h 3829050"/>
                  <a:gd name="connsiteX19" fmla="*/ 3523298 w 12192000"/>
                  <a:gd name="connsiteY19" fmla="*/ 2266950 h 3829050"/>
                  <a:gd name="connsiteX20" fmla="*/ 3525203 w 12192000"/>
                  <a:gd name="connsiteY20" fmla="*/ 2273618 h 3829050"/>
                  <a:gd name="connsiteX21" fmla="*/ 3963353 w 12192000"/>
                  <a:gd name="connsiteY21" fmla="*/ 2388870 h 3829050"/>
                  <a:gd name="connsiteX22" fmla="*/ 5601653 w 12192000"/>
                  <a:gd name="connsiteY22" fmla="*/ 3054668 h 3829050"/>
                  <a:gd name="connsiteX23" fmla="*/ 6131243 w 12192000"/>
                  <a:gd name="connsiteY23" fmla="*/ 3321368 h 3829050"/>
                  <a:gd name="connsiteX24" fmla="*/ 6838950 w 12192000"/>
                  <a:gd name="connsiteY24" fmla="*/ 3539490 h 3829050"/>
                  <a:gd name="connsiteX25" fmla="*/ 6838950 w 12192000"/>
                  <a:gd name="connsiteY25" fmla="*/ 3539490 h 3829050"/>
                  <a:gd name="connsiteX26" fmla="*/ 7459028 w 12192000"/>
                  <a:gd name="connsiteY26" fmla="*/ 3684270 h 3829050"/>
                  <a:gd name="connsiteX27" fmla="*/ 8358188 w 12192000"/>
                  <a:gd name="connsiteY27" fmla="*/ 3806190 h 3829050"/>
                  <a:gd name="connsiteX28" fmla="*/ 9299257 w 12192000"/>
                  <a:gd name="connsiteY28" fmla="*/ 3832860 h 3829050"/>
                  <a:gd name="connsiteX29" fmla="*/ 11129962 w 12192000"/>
                  <a:gd name="connsiteY29" fmla="*/ 3469005 h 3829050"/>
                  <a:gd name="connsiteX30" fmla="*/ 11737658 w 12192000"/>
                  <a:gd name="connsiteY30" fmla="*/ 3139440 h 3829050"/>
                  <a:gd name="connsiteX31" fmla="*/ 12151042 w 12192000"/>
                  <a:gd name="connsiteY31" fmla="*/ 2790825 h 3829050"/>
                  <a:gd name="connsiteX32" fmla="*/ 12189142 w 12192000"/>
                  <a:gd name="connsiteY32" fmla="*/ 2646998 h 38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382905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0309ABF-4CC7-44F7-9A48-F67189F0D932}"/>
                  </a:ext>
                </a:extLst>
              </p:cNvPr>
              <p:cNvSpPr/>
              <p:nvPr/>
            </p:nvSpPr>
            <p:spPr>
              <a:xfrm>
                <a:off x="-953" y="3549998"/>
                <a:ext cx="5915025" cy="1371600"/>
              </a:xfrm>
              <a:custGeom>
                <a:avLst/>
                <a:gdLst>
                  <a:gd name="connsiteX0" fmla="*/ 5905500 w 5915025"/>
                  <a:gd name="connsiteY0" fmla="*/ 1174801 h 1371600"/>
                  <a:gd name="connsiteX1" fmla="*/ 5602605 w 5915025"/>
                  <a:gd name="connsiteY1" fmla="*/ 1006209 h 1371600"/>
                  <a:gd name="connsiteX2" fmla="*/ 3964305 w 5915025"/>
                  <a:gd name="connsiteY2" fmla="*/ 340411 h 1371600"/>
                  <a:gd name="connsiteX3" fmla="*/ 3505200 w 5915025"/>
                  <a:gd name="connsiteY3" fmla="*/ 214681 h 1371600"/>
                  <a:gd name="connsiteX4" fmla="*/ 3086100 w 5915025"/>
                  <a:gd name="connsiteY4" fmla="*/ 128956 h 1371600"/>
                  <a:gd name="connsiteX5" fmla="*/ 1829753 w 5915025"/>
                  <a:gd name="connsiteY5" fmla="*/ 369 h 1371600"/>
                  <a:gd name="connsiteX6" fmla="*/ 951548 w 5915025"/>
                  <a:gd name="connsiteY6" fmla="*/ 44183 h 1371600"/>
                  <a:gd name="connsiteX7" fmla="*/ 647700 w 5915025"/>
                  <a:gd name="connsiteY7" fmla="*/ 82283 h 1371600"/>
                  <a:gd name="connsiteX8" fmla="*/ 0 w 5915025"/>
                  <a:gd name="connsiteY8" fmla="*/ 226111 h 1371600"/>
                  <a:gd name="connsiteX9" fmla="*/ 0 w 5915025"/>
                  <a:gd name="connsiteY9" fmla="*/ 921436 h 1371600"/>
                  <a:gd name="connsiteX10" fmla="*/ 27623 w 5915025"/>
                  <a:gd name="connsiteY10" fmla="*/ 916673 h 1371600"/>
                  <a:gd name="connsiteX11" fmla="*/ 1003935 w 5915025"/>
                  <a:gd name="connsiteY11" fmla="*/ 671881 h 1371600"/>
                  <a:gd name="connsiteX12" fmla="*/ 2651760 w 5915025"/>
                  <a:gd name="connsiteY12" fmla="*/ 605206 h 1371600"/>
                  <a:gd name="connsiteX13" fmla="*/ 3636645 w 5915025"/>
                  <a:gd name="connsiteY13" fmla="*/ 733794 h 1371600"/>
                  <a:gd name="connsiteX14" fmla="*/ 5668328 w 5915025"/>
                  <a:gd name="connsiteY14" fmla="*/ 1356729 h 1371600"/>
                  <a:gd name="connsiteX15" fmla="*/ 5753100 w 5915025"/>
                  <a:gd name="connsiteY15" fmla="*/ 1371969 h 1371600"/>
                  <a:gd name="connsiteX16" fmla="*/ 4879658 w 5915025"/>
                  <a:gd name="connsiteY16" fmla="*/ 926198 h 1371600"/>
                  <a:gd name="connsiteX17" fmla="*/ 3968115 w 5915025"/>
                  <a:gd name="connsiteY17" fmla="*/ 569963 h 1371600"/>
                  <a:gd name="connsiteX18" fmla="*/ 5295900 w 5915025"/>
                  <a:gd name="connsiteY18" fmla="*/ 950011 h 1371600"/>
                  <a:gd name="connsiteX19" fmla="*/ 5700713 w 5915025"/>
                  <a:gd name="connsiteY19" fmla="*/ 1102411 h 1371600"/>
                  <a:gd name="connsiteX20" fmla="*/ 5920740 w 5915025"/>
                  <a:gd name="connsiteY20" fmla="*/ 1190041 h 1371600"/>
                  <a:gd name="connsiteX21" fmla="*/ 5905500 w 5915025"/>
                  <a:gd name="connsiteY21" fmla="*/ 1174801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15025" h="1371600">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grpSp>
        <p:sp>
          <p:nvSpPr>
            <p:cNvPr id="363" name="Freeform: Shape 362">
              <a:extLst>
                <a:ext uri="{FF2B5EF4-FFF2-40B4-BE49-F238E27FC236}">
                  <a16:creationId xmlns:a16="http://schemas.microsoft.com/office/drawing/2014/main" id="{97ED828F-D50C-47E6-9CE8-85238F75A386}"/>
                </a:ext>
              </a:extLst>
            </p:cNvPr>
            <p:cNvSpPr/>
            <p:nvPr/>
          </p:nvSpPr>
          <p:spPr>
            <a:xfrm>
              <a:off x="-3146" y="3925479"/>
              <a:ext cx="8373665" cy="2439302"/>
            </a:xfrm>
            <a:custGeom>
              <a:avLst/>
              <a:gdLst>
                <a:gd name="connsiteX0" fmla="*/ 1384936 w 8373665"/>
                <a:gd name="connsiteY0" fmla="*/ 0 h 2439302"/>
                <a:gd name="connsiteX1" fmla="*/ 2187243 w 8373665"/>
                <a:gd name="connsiteY1" fmla="*/ 54074 h 2439302"/>
                <a:gd name="connsiteX2" fmla="*/ 3478575 w 8373665"/>
                <a:gd name="connsiteY2" fmla="*/ 295021 h 2439302"/>
                <a:gd name="connsiteX3" fmla="*/ 5795715 w 8373665"/>
                <a:gd name="connsiteY3" fmla="*/ 1250062 h 2439302"/>
                <a:gd name="connsiteX4" fmla="*/ 7636247 w 8373665"/>
                <a:gd name="connsiteY4" fmla="*/ 2174885 h 2439302"/>
                <a:gd name="connsiteX5" fmla="*/ 8273705 w 8373665"/>
                <a:gd name="connsiteY5" fmla="*/ 2404910 h 2439302"/>
                <a:gd name="connsiteX6" fmla="*/ 8373665 w 8373665"/>
                <a:gd name="connsiteY6" fmla="*/ 2439302 h 2439302"/>
                <a:gd name="connsiteX7" fmla="*/ 8364039 w 8373665"/>
                <a:gd name="connsiteY7" fmla="*/ 2436304 h 2439302"/>
                <a:gd name="connsiteX8" fmla="*/ 7616993 w 8373665"/>
                <a:gd name="connsiteY8" fmla="*/ 2180936 h 2439302"/>
                <a:gd name="connsiteX9" fmla="*/ 5781525 w 8373665"/>
                <a:gd name="connsiteY9" fmla="*/ 1301144 h 2439302"/>
                <a:gd name="connsiteX10" fmla="*/ 3470760 w 8373665"/>
                <a:gd name="connsiteY10" fmla="*/ 392606 h 2439302"/>
                <a:gd name="connsiteX11" fmla="*/ 2182980 w 8373665"/>
                <a:gd name="connsiteY11" fmla="*/ 163391 h 2439302"/>
                <a:gd name="connsiteX12" fmla="*/ 1382880 w 8373665"/>
                <a:gd name="connsiteY12" fmla="*/ 111950 h 2439302"/>
                <a:gd name="connsiteX13" fmla="*/ 468480 w 8373665"/>
                <a:gd name="connsiteY13" fmla="*/ 133132 h 2439302"/>
                <a:gd name="connsiteX14" fmla="*/ 1755 w 8373665"/>
                <a:gd name="connsiteY14" fmla="*/ 178521 h 2439302"/>
                <a:gd name="connsiteX15" fmla="*/ 1755 w 8373665"/>
                <a:gd name="connsiteY15" fmla="*/ 1898588 h 2439302"/>
                <a:gd name="connsiteX16" fmla="*/ 0 w 8373665"/>
                <a:gd name="connsiteY16" fmla="*/ 1898948 h 2439302"/>
                <a:gd name="connsiteX17" fmla="*/ 0 w 8373665"/>
                <a:gd name="connsiteY17" fmla="*/ 69978 h 2439302"/>
                <a:gd name="connsiteX18" fmla="*/ 468013 w 8373665"/>
                <a:gd name="connsiteY18" fmla="*/ 22266 h 2439302"/>
                <a:gd name="connsiteX19" fmla="*/ 1384936 w 8373665"/>
                <a:gd name="connsiteY19" fmla="*/ 0 h 24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73665" h="2439302">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316EBCC-FC65-4E99-B0E7-26C8006C5613}"/>
                </a:ext>
              </a:extLst>
            </p:cNvPr>
            <p:cNvSpPr/>
            <p:nvPr/>
          </p:nvSpPr>
          <p:spPr>
            <a:xfrm>
              <a:off x="5400296" y="5939303"/>
              <a:ext cx="6785839" cy="798186"/>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w="9525" cap="flat">
              <a:noFill/>
              <a:prstDash val="solid"/>
              <a:miter/>
            </a:ln>
          </p:spPr>
          <p:txBody>
            <a:bodyPr rtlCol="0" anchor="ctr"/>
            <a:lstStyle/>
            <a:p>
              <a:endParaRPr lang="en-US"/>
            </a:p>
          </p:txBody>
        </p:sp>
      </p:grpSp>
      <p:sp>
        <p:nvSpPr>
          <p:cNvPr id="397" name="Oval 396">
            <a:extLst>
              <a:ext uri="{FF2B5EF4-FFF2-40B4-BE49-F238E27FC236}">
                <a16:creationId xmlns:a16="http://schemas.microsoft.com/office/drawing/2014/main"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hord 398">
            <a:extLst>
              <a:ext uri="{FF2B5EF4-FFF2-40B4-BE49-F238E27FC236}">
                <a16:creationId xmlns:a16="http://schemas.microsoft.com/office/drawing/2014/main"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Chord 401">
            <a:extLst>
              <a:ext uri="{FF2B5EF4-FFF2-40B4-BE49-F238E27FC236}">
                <a16:creationId xmlns:a16="http://schemas.microsoft.com/office/drawing/2014/main"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a:extLst>
              <a:ext uri="{FF2B5EF4-FFF2-40B4-BE49-F238E27FC236}">
                <a16:creationId xmlns:a16="http://schemas.microsoft.com/office/drawing/2014/main"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a:extLst>
              <a:ext uri="{FF2B5EF4-FFF2-40B4-BE49-F238E27FC236}">
                <a16:creationId xmlns:a16="http://schemas.microsoft.com/office/drawing/2014/main"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a:extLst>
              <a:ext uri="{FF2B5EF4-FFF2-40B4-BE49-F238E27FC236}">
                <a16:creationId xmlns:a16="http://schemas.microsoft.com/office/drawing/2014/main"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a:extLst>
              <a:ext uri="{FF2B5EF4-FFF2-40B4-BE49-F238E27FC236}">
                <a16:creationId xmlns:a16="http://schemas.microsoft.com/office/drawing/2014/main" id="{8AAD40CC-E01C-486A-A9D1-3C0E074D1195}"/>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hord 411">
            <a:extLst>
              <a:ext uri="{FF2B5EF4-FFF2-40B4-BE49-F238E27FC236}">
                <a16:creationId xmlns:a16="http://schemas.microsoft.com/office/drawing/2014/main" id="{76F12C84-42BD-4B2F-A51A-C8C2779F3D14}"/>
              </a:ext>
            </a:extLst>
          </p:cNvPr>
          <p:cNvSpPr/>
          <p:nvPr/>
        </p:nvSpPr>
        <p:spPr>
          <a:xfrm rot="10800000">
            <a:off x="10156863" y="-1060869"/>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6A4DB6EE-4C58-45E9-B481-6136CDC486A7}"/>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a:extLst>
              <a:ext uri="{FF2B5EF4-FFF2-40B4-BE49-F238E27FC236}">
                <a16:creationId xmlns:a16="http://schemas.microsoft.com/office/drawing/2014/main"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a:extLst>
              <a:ext uri="{FF2B5EF4-FFF2-40B4-BE49-F238E27FC236}">
                <a16:creationId xmlns:a16="http://schemas.microsoft.com/office/drawing/2014/main"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a:extLst>
              <a:ext uri="{FF2B5EF4-FFF2-40B4-BE49-F238E27FC236}">
                <a16:creationId xmlns:a16="http://schemas.microsoft.com/office/drawing/2014/main"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a:extLst>
              <a:ext uri="{FF2B5EF4-FFF2-40B4-BE49-F238E27FC236}">
                <a16:creationId xmlns:a16="http://schemas.microsoft.com/office/drawing/2014/main"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a:extLst>
              <a:ext uri="{FF2B5EF4-FFF2-40B4-BE49-F238E27FC236}">
                <a16:creationId xmlns:a16="http://schemas.microsoft.com/office/drawing/2014/main"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425">
            <a:hlinkClick r:id="rId2"/>
            <a:extLst>
              <a:ext uri="{FF2B5EF4-FFF2-40B4-BE49-F238E27FC236}">
                <a16:creationId xmlns:a16="http://schemas.microsoft.com/office/drawing/2014/main" id="{5043E3B2-B1E1-42CB-BF56-EEACB7071DD3}"/>
              </a:ext>
            </a:extLst>
          </p:cNvPr>
          <p:cNvSpPr txBox="1"/>
          <p:nvPr/>
        </p:nvSpPr>
        <p:spPr>
          <a:xfrm>
            <a:off x="673781" y="6436672"/>
            <a:ext cx="11710729" cy="246221"/>
          </a:xfrm>
          <a:prstGeom prst="rect">
            <a:avLst/>
          </a:prstGeom>
          <a:noFill/>
        </p:spPr>
        <p:txBody>
          <a:bodyPr wrap="square" rtlCol="0">
            <a:spAutoFit/>
          </a:bodyPr>
          <a:lstStyle/>
          <a:p>
            <a:r>
              <a:rPr lang="en-US" altLang="ko-KR" sz="1000" dirty="0">
                <a:cs typeface="B Nazanin" panose="00000400000000000000" pitchFamily="2" charset="-78"/>
              </a:rPr>
              <a:t>www.ghn.sbmu.ac.ir</a:t>
            </a:r>
            <a:endParaRPr lang="ko-KR" altLang="en-US" sz="1000" dirty="0">
              <a:cs typeface="B Nazanin" panose="00000400000000000000" pitchFamily="2" charset="-78"/>
            </a:endParaRPr>
          </a:p>
        </p:txBody>
      </p:sp>
      <p:sp>
        <p:nvSpPr>
          <p:cNvPr id="436" name="TextBox 435">
            <a:extLst>
              <a:ext uri="{FF2B5EF4-FFF2-40B4-BE49-F238E27FC236}">
                <a16:creationId xmlns:a16="http://schemas.microsoft.com/office/drawing/2014/main" id="{F49BC060-094A-490B-8BEF-FA9CA398A063}"/>
              </a:ext>
            </a:extLst>
          </p:cNvPr>
          <p:cNvSpPr txBox="1"/>
          <p:nvPr/>
        </p:nvSpPr>
        <p:spPr>
          <a:xfrm>
            <a:off x="0" y="4897785"/>
            <a:ext cx="6403458" cy="646331"/>
          </a:xfrm>
          <a:prstGeom prst="rect">
            <a:avLst/>
          </a:prstGeom>
          <a:noFill/>
        </p:spPr>
        <p:txBody>
          <a:bodyPr wrap="square" rtlCol="0" anchor="ctr">
            <a:spAutoFit/>
          </a:bodyPr>
          <a:lstStyle/>
          <a:p>
            <a:pPr algn="ctr"/>
            <a:r>
              <a:rPr lang="fa-IR" sz="3600" b="1" dirty="0">
                <a:cs typeface="B Titr" panose="00000700000000000000" pitchFamily="2" charset="-78"/>
              </a:rPr>
              <a:t>استقراراستانداردهای مدیریت </a:t>
            </a:r>
            <a:r>
              <a:rPr lang="fa-IR" altLang="ko-KR" sz="3600" dirty="0">
                <a:cs typeface="B Titr" panose="00000700000000000000" pitchFamily="2" charset="-78"/>
              </a:rPr>
              <a:t>سبز</a:t>
            </a:r>
            <a:endParaRPr lang="ko-KR" altLang="en-US" sz="3600" dirty="0">
              <a:cs typeface="B Titr" panose="00000700000000000000" pitchFamily="2" charset="-78"/>
            </a:endParaRPr>
          </a:p>
        </p:txBody>
      </p:sp>
      <p:sp>
        <p:nvSpPr>
          <p:cNvPr id="437" name="TextBox 436">
            <a:extLst>
              <a:ext uri="{FF2B5EF4-FFF2-40B4-BE49-F238E27FC236}">
                <a16:creationId xmlns:a16="http://schemas.microsoft.com/office/drawing/2014/main" id="{5C19009F-001E-47E6-9E15-B070ADFDC358}"/>
              </a:ext>
            </a:extLst>
          </p:cNvPr>
          <p:cNvSpPr txBox="1"/>
          <p:nvPr/>
        </p:nvSpPr>
        <p:spPr>
          <a:xfrm>
            <a:off x="229175" y="6132806"/>
            <a:ext cx="4653909" cy="584775"/>
          </a:xfrm>
          <a:prstGeom prst="rect">
            <a:avLst/>
          </a:prstGeom>
          <a:noFill/>
        </p:spPr>
        <p:txBody>
          <a:bodyPr wrap="square" rtlCol="0" anchor="ctr">
            <a:spAutoFit/>
          </a:bodyPr>
          <a:lstStyle/>
          <a:p>
            <a:pPr algn="ctr"/>
            <a:r>
              <a:rPr lang="fa-IR" altLang="ko-KR" sz="1600" dirty="0">
                <a:cs typeface="B Nazanin" panose="00000400000000000000" pitchFamily="2" charset="-78"/>
              </a:rPr>
              <a:t>شبکه بهداشت و درمان شهرستان قرچک</a:t>
            </a:r>
          </a:p>
          <a:p>
            <a:pPr algn="ctr"/>
            <a:r>
              <a:rPr lang="fa-IR" altLang="ko-KR" sz="1600" dirty="0">
                <a:cs typeface="B Nazanin" panose="00000400000000000000" pitchFamily="2" charset="-78"/>
              </a:rPr>
              <a:t>دی 1403</a:t>
            </a:r>
            <a:endParaRPr lang="ko-KR" altLang="en-US" sz="1600" dirty="0">
              <a:cs typeface="B Nazanin" panose="00000400000000000000" pitchFamily="2" charset="-78"/>
            </a:endParaRPr>
          </a:p>
        </p:txBody>
      </p:sp>
      <p:grpSp>
        <p:nvGrpSpPr>
          <p:cNvPr id="449" name="Group 448">
            <a:extLst>
              <a:ext uri="{FF2B5EF4-FFF2-40B4-BE49-F238E27FC236}">
                <a16:creationId xmlns:a16="http://schemas.microsoft.com/office/drawing/2014/main" id="{053D0694-84ED-41E3-B9E2-59912B7245D9}"/>
              </a:ext>
            </a:extLst>
          </p:cNvPr>
          <p:cNvGrpSpPr/>
          <p:nvPr/>
        </p:nvGrpSpPr>
        <p:grpSpPr>
          <a:xfrm>
            <a:off x="3897923" y="1031874"/>
            <a:ext cx="4237028" cy="2047282"/>
            <a:chOff x="3897923" y="1031874"/>
            <a:chExt cx="4237028" cy="2047282"/>
          </a:xfrm>
        </p:grpSpPr>
        <p:grpSp>
          <p:nvGrpSpPr>
            <p:cNvPr id="315" name="Group 314">
              <a:extLst>
                <a:ext uri="{FF2B5EF4-FFF2-40B4-BE49-F238E27FC236}">
                  <a16:creationId xmlns:a16="http://schemas.microsoft.com/office/drawing/2014/main"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p>
            </p:txBody>
          </p:sp>
          <p:grpSp>
            <p:nvGrpSpPr>
              <p:cNvPr id="223" name="Group 222">
                <a:extLst>
                  <a:ext uri="{FF2B5EF4-FFF2-40B4-BE49-F238E27FC236}">
                    <a16:creationId xmlns:a16="http://schemas.microsoft.com/office/drawing/2014/main"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a:extLst>
                        <a:ext uri="{FF2B5EF4-FFF2-40B4-BE49-F238E27FC236}">
                          <a16:creationId xmlns:a16="http://schemas.microsoft.com/office/drawing/2014/main"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80" name="Rectangle 279">
                    <a:extLst>
                      <a:ext uri="{FF2B5EF4-FFF2-40B4-BE49-F238E27FC236}">
                        <a16:creationId xmlns:a16="http://schemas.microsoft.com/office/drawing/2014/main"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a:extLst>
                      <a:ext uri="{FF2B5EF4-FFF2-40B4-BE49-F238E27FC236}">
                        <a16:creationId xmlns:a16="http://schemas.microsoft.com/office/drawing/2014/main"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a:extLst>
                    <a:ext uri="{FF2B5EF4-FFF2-40B4-BE49-F238E27FC236}">
                      <a16:creationId xmlns:a16="http://schemas.microsoft.com/office/drawing/2014/main"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Rectangle 244">
                    <a:extLst>
                      <a:ext uri="{FF2B5EF4-FFF2-40B4-BE49-F238E27FC236}">
                        <a16:creationId xmlns:a16="http://schemas.microsoft.com/office/drawing/2014/main"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a:extLst>
                        <a:ext uri="{FF2B5EF4-FFF2-40B4-BE49-F238E27FC236}">
                          <a16:creationId xmlns:a16="http://schemas.microsoft.com/office/drawing/2014/main"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a:extLst>
                        <a:ext uri="{FF2B5EF4-FFF2-40B4-BE49-F238E27FC236}">
                          <a16:creationId xmlns:a16="http://schemas.microsoft.com/office/drawing/2014/main"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a:extLst>
                        <a:ext uri="{FF2B5EF4-FFF2-40B4-BE49-F238E27FC236}">
                          <a16:creationId xmlns:a16="http://schemas.microsoft.com/office/drawing/2014/main"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a:extLst>
                        <a:ext uri="{FF2B5EF4-FFF2-40B4-BE49-F238E27FC236}">
                          <a16:creationId xmlns:a16="http://schemas.microsoft.com/office/drawing/2014/main"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a:extLst>
                        <a:ext uri="{FF2B5EF4-FFF2-40B4-BE49-F238E27FC236}">
                          <a16:creationId xmlns:a16="http://schemas.microsoft.com/office/drawing/2014/main"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a:extLst>
                        <a:ext uri="{FF2B5EF4-FFF2-40B4-BE49-F238E27FC236}">
                          <a16:creationId xmlns:a16="http://schemas.microsoft.com/office/drawing/2014/main"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a:extLst>
                        <a:ext uri="{FF2B5EF4-FFF2-40B4-BE49-F238E27FC236}">
                          <a16:creationId xmlns:a16="http://schemas.microsoft.com/office/drawing/2014/main"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a:extLst>
                        <a:ext uri="{FF2B5EF4-FFF2-40B4-BE49-F238E27FC236}">
                          <a16:creationId xmlns:a16="http://schemas.microsoft.com/office/drawing/2014/main"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a:extLst>
                        <a:ext uri="{FF2B5EF4-FFF2-40B4-BE49-F238E27FC236}">
                          <a16:creationId xmlns:a16="http://schemas.microsoft.com/office/drawing/2014/main"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a:extLst>
                        <a:ext uri="{FF2B5EF4-FFF2-40B4-BE49-F238E27FC236}">
                          <a16:creationId xmlns:a16="http://schemas.microsoft.com/office/drawing/2014/main"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248">
                    <a:extLst>
                      <a:ext uri="{FF2B5EF4-FFF2-40B4-BE49-F238E27FC236}">
                        <a16:creationId xmlns:a16="http://schemas.microsoft.com/office/drawing/2014/main"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225">
                  <a:extLst>
                    <a:ext uri="{FF2B5EF4-FFF2-40B4-BE49-F238E27FC236}">
                      <a16:creationId xmlns:a16="http://schemas.microsoft.com/office/drawing/2014/main"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a:extLst>
                        <a:ext uri="{FF2B5EF4-FFF2-40B4-BE49-F238E27FC236}">
                          <a16:creationId xmlns:a16="http://schemas.microsoft.com/office/drawing/2014/main"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Rectangle 229">
                    <a:extLst>
                      <a:ext uri="{FF2B5EF4-FFF2-40B4-BE49-F238E27FC236}">
                        <a16:creationId xmlns:a16="http://schemas.microsoft.com/office/drawing/2014/main"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2" name="Group 331">
              <a:extLst>
                <a:ext uri="{FF2B5EF4-FFF2-40B4-BE49-F238E27FC236}">
                  <a16:creationId xmlns:a16="http://schemas.microsoft.com/office/drawing/2014/main"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330">
                <a:extLst>
                  <a:ext uri="{FF2B5EF4-FFF2-40B4-BE49-F238E27FC236}">
                    <a16:creationId xmlns:a16="http://schemas.microsoft.com/office/drawing/2014/main"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a:extLst>
                <a:ext uri="{FF2B5EF4-FFF2-40B4-BE49-F238E27FC236}">
                  <a16:creationId xmlns:a16="http://schemas.microsoft.com/office/drawing/2014/main"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334">
              <a:extLst>
                <a:ext uri="{FF2B5EF4-FFF2-40B4-BE49-F238E27FC236}">
                  <a16:creationId xmlns:a16="http://schemas.microsoft.com/office/drawing/2014/main"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aphic 44">
              <a:extLst>
                <a:ext uri="{FF2B5EF4-FFF2-40B4-BE49-F238E27FC236}">
                  <a16:creationId xmlns:a16="http://schemas.microsoft.com/office/drawing/2014/main"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24" name="Graphic 44">
              <a:extLst>
                <a:ext uri="{FF2B5EF4-FFF2-40B4-BE49-F238E27FC236}">
                  <a16:creationId xmlns:a16="http://schemas.microsoft.com/office/drawing/2014/main"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sp>
          <p:nvSpPr>
            <p:cNvPr id="33" name="Freeform 9">
              <a:extLst>
                <a:ext uri="{FF2B5EF4-FFF2-40B4-BE49-F238E27FC236}">
                  <a16:creationId xmlns:a16="http://schemas.microsoft.com/office/drawing/2014/main"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p>
          </p:txBody>
        </p:sp>
        <p:grpSp>
          <p:nvGrpSpPr>
            <p:cNvPr id="446" name="Group 445">
              <a:extLst>
                <a:ext uri="{FF2B5EF4-FFF2-40B4-BE49-F238E27FC236}">
                  <a16:creationId xmlns:a16="http://schemas.microsoft.com/office/drawing/2014/main"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grpSp>
      <p:grpSp>
        <p:nvGrpSpPr>
          <p:cNvPr id="444" name="Group 443">
            <a:extLst>
              <a:ext uri="{FF2B5EF4-FFF2-40B4-BE49-F238E27FC236}">
                <a16:creationId xmlns:a16="http://schemas.microsoft.com/office/drawing/2014/main" id="{F0297D4F-F4D6-4E3B-8DBD-1911B7017B03}"/>
              </a:ext>
            </a:extLst>
          </p:cNvPr>
          <p:cNvGrpSpPr/>
          <p:nvPr/>
        </p:nvGrpSpPr>
        <p:grpSpPr>
          <a:xfrm>
            <a:off x="5965311" y="2561066"/>
            <a:ext cx="3777367" cy="2936010"/>
            <a:chOff x="5965311" y="2561066"/>
            <a:chExt cx="3777367" cy="2936010"/>
          </a:xfrm>
        </p:grpSpPr>
        <p:grpSp>
          <p:nvGrpSpPr>
            <p:cNvPr id="383" name="Group 382">
              <a:extLst>
                <a:ext uri="{FF2B5EF4-FFF2-40B4-BE49-F238E27FC236}">
                  <a16:creationId xmlns:a16="http://schemas.microsoft.com/office/drawing/2014/main"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390" name="Group 389">
              <a:extLst>
                <a:ext uri="{FF2B5EF4-FFF2-40B4-BE49-F238E27FC236}">
                  <a16:creationId xmlns:a16="http://schemas.microsoft.com/office/drawing/2014/main"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p>
            </p:txBody>
          </p:sp>
          <p:sp>
            <p:nvSpPr>
              <p:cNvPr id="386" name="Freeform: Shape 385">
                <a:extLst>
                  <a:ext uri="{FF2B5EF4-FFF2-40B4-BE49-F238E27FC236}">
                    <a16:creationId xmlns:a16="http://schemas.microsoft.com/office/drawing/2014/main"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p>
            </p:txBody>
          </p:sp>
        </p:grpSp>
      </p:grpSp>
      <p:pic>
        <p:nvPicPr>
          <p:cNvPr id="3" name="Picture 2">
            <a:extLst>
              <a:ext uri="{FF2B5EF4-FFF2-40B4-BE49-F238E27FC236}">
                <a16:creationId xmlns:a16="http://schemas.microsoft.com/office/drawing/2014/main" id="{6162AB62-9439-48EB-9F1A-A654B27A7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8944" y="60827"/>
            <a:ext cx="1693120" cy="1538687"/>
          </a:xfrm>
          <a:prstGeom prst="rect">
            <a:avLst/>
          </a:prstGeom>
        </p:spPr>
      </p:pic>
      <p:pic>
        <p:nvPicPr>
          <p:cNvPr id="1026" name="Picture 2" descr="logo_site">
            <a:extLst>
              <a:ext uri="{FF2B5EF4-FFF2-40B4-BE49-F238E27FC236}">
                <a16:creationId xmlns:a16="http://schemas.microsoft.com/office/drawing/2014/main" id="{F59F4CF2-9CCA-46F8-9288-17FCA592B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925" y="3363559"/>
            <a:ext cx="951222" cy="1073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521943-5C2C-4CC0-842A-2AF46E1AFD5F}"/>
              </a:ext>
            </a:extLst>
          </p:cNvPr>
          <p:cNvSpPr txBox="1"/>
          <p:nvPr/>
        </p:nvSpPr>
        <p:spPr>
          <a:xfrm>
            <a:off x="1202910" y="5549717"/>
            <a:ext cx="3799552" cy="400110"/>
          </a:xfrm>
          <a:prstGeom prst="rect">
            <a:avLst/>
          </a:prstGeom>
          <a:noFill/>
        </p:spPr>
        <p:txBody>
          <a:bodyPr wrap="square" rtlCol="0">
            <a:spAutoFit/>
          </a:bodyPr>
          <a:lstStyle/>
          <a:p>
            <a:pPr algn="ctr"/>
            <a:r>
              <a:rPr lang="fa-IR" sz="2000" b="1" dirty="0">
                <a:cs typeface="B Mitra" panose="00000400000000000000" pitchFamily="2" charset="-78"/>
              </a:rPr>
              <a:t>ویژه مدیران گروه ها و مسئولین واحدها</a:t>
            </a:r>
            <a:endParaRPr lang="en-US" sz="2000" b="1" dirty="0">
              <a:cs typeface="B Mitra" panose="00000400000000000000" pitchFamily="2" charset="-78"/>
            </a:endParaRPr>
          </a:p>
        </p:txBody>
      </p:sp>
    </p:spTree>
    <p:extLst>
      <p:ext uri="{BB962C8B-B14F-4D97-AF65-F5344CB8AC3E}">
        <p14:creationId xmlns:p14="http://schemas.microsoft.com/office/powerpoint/2010/main" val="369320097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1999630" y="351316"/>
            <a:ext cx="7699589" cy="646331"/>
          </a:xfrm>
          <a:prstGeom prst="rect">
            <a:avLst/>
          </a:prstGeom>
          <a:noFill/>
        </p:spPr>
        <p:txBody>
          <a:bodyPr wrap="square" rtlCol="0" anchor="ctr">
            <a:spAutoFit/>
          </a:bodyPr>
          <a:lstStyle/>
          <a:p>
            <a:pPr algn="ctr"/>
            <a:r>
              <a:rPr lang="fa-IR" sz="3600" b="1" i="0" u="none" strike="noStrike" baseline="0" dirty="0">
                <a:latin typeface="B Titr,Bold"/>
                <a:cs typeface="B Titr" panose="00000700000000000000" pitchFamily="2" charset="-78"/>
              </a:rPr>
              <a:t>بخش های مدیریت سبز</a:t>
            </a:r>
            <a:endParaRPr lang="ko-KR" altLang="en-US" sz="44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854529" y="4337036"/>
            <a:ext cx="9989793" cy="1200329"/>
          </a:xfrm>
          <a:prstGeom prst="rect">
            <a:avLst/>
          </a:prstGeom>
          <a:noFill/>
        </p:spPr>
        <p:txBody>
          <a:bodyPr wrap="square" rtlCol="0">
            <a:spAutoFit/>
          </a:bodyPr>
          <a:lstStyle/>
          <a:p>
            <a:pPr algn="ctr" rtl="1"/>
            <a:r>
              <a:rPr lang="fa-IR" sz="3600" b="0" i="0" u="none" strike="noStrike" baseline="0" dirty="0">
                <a:solidFill>
                  <a:srgbClr val="232323"/>
                </a:solidFill>
                <a:cs typeface="B Nazanin" panose="00000400000000000000" pitchFamily="2" charset="-78"/>
              </a:rPr>
              <a:t>درواقع مدیریت سبز نوعی بازنگری فکری در کار نهادها و سازمان های گوناگون با احترام به محیط زیست است</a:t>
            </a:r>
            <a:r>
              <a:rPr lang="fa-IR" sz="3600" b="0" i="0" u="none" strike="noStrike" baseline="0" dirty="0">
                <a:solidFill>
                  <a:srgbClr val="232323"/>
                </a:solidFill>
                <a:latin typeface="Arial" panose="020B0604020202020204" pitchFamily="34" charset="0"/>
                <a:cs typeface="B Nazanin" panose="00000400000000000000" pitchFamily="2" charset="-78"/>
              </a:rPr>
              <a:t>.</a:t>
            </a:r>
            <a:endParaRPr lang="fa-IR" sz="4400" b="1" dirty="0">
              <a:cs typeface="B Titr" panose="00000700000000000000" pitchFamily="2" charset="-78"/>
            </a:endParaRPr>
          </a:p>
        </p:txBody>
      </p:sp>
      <p:pic>
        <p:nvPicPr>
          <p:cNvPr id="4" name="Picture 3">
            <a:extLst>
              <a:ext uri="{FF2B5EF4-FFF2-40B4-BE49-F238E27FC236}">
                <a16:creationId xmlns:a16="http://schemas.microsoft.com/office/drawing/2014/main" id="{043D4DF8-1A07-44CC-BA0A-F1B4EB6123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4494" y="109385"/>
            <a:ext cx="1699408" cy="773117"/>
          </a:xfrm>
          <a:prstGeom prst="rect">
            <a:avLst/>
          </a:prstGeom>
          <a:noFill/>
          <a:ln>
            <a:noFill/>
          </a:ln>
        </p:spPr>
      </p:pic>
      <p:sp>
        <p:nvSpPr>
          <p:cNvPr id="3" name="TextBox 2">
            <a:extLst>
              <a:ext uri="{FF2B5EF4-FFF2-40B4-BE49-F238E27FC236}">
                <a16:creationId xmlns:a16="http://schemas.microsoft.com/office/drawing/2014/main" id="{ABE3B72F-F019-4207-B5CF-0C4CF7415D90}"/>
              </a:ext>
            </a:extLst>
          </p:cNvPr>
          <p:cNvSpPr txBox="1"/>
          <p:nvPr/>
        </p:nvSpPr>
        <p:spPr>
          <a:xfrm>
            <a:off x="4986798" y="1787616"/>
            <a:ext cx="6539023" cy="954107"/>
          </a:xfrm>
          <a:prstGeom prst="rect">
            <a:avLst/>
          </a:prstGeom>
          <a:noFill/>
        </p:spPr>
        <p:txBody>
          <a:bodyPr wrap="square" rtlCol="0">
            <a:spAutoFit/>
          </a:bodyPr>
          <a:lstStyle/>
          <a:p>
            <a:pPr algn="justLow" rtl="1"/>
            <a:r>
              <a:rPr lang="fa-IR" sz="2800" b="1" i="0" u="none" strike="noStrike" baseline="0" dirty="0">
                <a:solidFill>
                  <a:srgbClr val="232323"/>
                </a:solidFill>
                <a:cs typeface="B Nazanin" panose="00000400000000000000" pitchFamily="2" charset="-78"/>
              </a:rPr>
              <a:t>مدیریت سبز را می توان در سه بخش تعریف کرد:</a:t>
            </a:r>
          </a:p>
          <a:p>
            <a:pPr algn="justLow" rtl="1"/>
            <a:endParaRPr lang="fa-IR" sz="2800" b="1" i="0" u="none" strike="noStrike" baseline="0" dirty="0">
              <a:solidFill>
                <a:srgbClr val="232323"/>
              </a:solidFill>
              <a:latin typeface="B Nazanin,Bold"/>
            </a:endParaRPr>
          </a:p>
        </p:txBody>
      </p:sp>
      <p:sp>
        <p:nvSpPr>
          <p:cNvPr id="5" name="TextBox 4">
            <a:extLst>
              <a:ext uri="{FF2B5EF4-FFF2-40B4-BE49-F238E27FC236}">
                <a16:creationId xmlns:a16="http://schemas.microsoft.com/office/drawing/2014/main" id="{73EDD844-6FB6-4A71-89FD-EA2113FA95C1}"/>
              </a:ext>
            </a:extLst>
          </p:cNvPr>
          <p:cNvSpPr txBox="1"/>
          <p:nvPr/>
        </p:nvSpPr>
        <p:spPr>
          <a:xfrm>
            <a:off x="666179" y="2741723"/>
            <a:ext cx="10178143" cy="584775"/>
          </a:xfrm>
          <a:prstGeom prst="rect">
            <a:avLst/>
          </a:prstGeom>
          <a:noFill/>
        </p:spPr>
        <p:txBody>
          <a:bodyPr wrap="square" rtlCol="0">
            <a:spAutoFit/>
          </a:bodyPr>
          <a:lstStyle/>
          <a:p>
            <a:pPr algn="justLow" rtl="1"/>
            <a:r>
              <a:rPr lang="fa-IR" sz="3200" b="1" i="0" u="none" strike="noStrike" baseline="0" dirty="0">
                <a:solidFill>
                  <a:schemeClr val="accent3"/>
                </a:solidFill>
                <a:latin typeface="B Nazanin,Bold"/>
                <a:cs typeface="B Mitra" panose="00000400000000000000" pitchFamily="2" charset="-78"/>
              </a:rPr>
              <a:t>ساختمان سبز                       انرژی سبز                    پسماند سبز</a:t>
            </a:r>
            <a:endParaRPr lang="en-US" sz="3200" dirty="0">
              <a:solidFill>
                <a:schemeClr val="accent3"/>
              </a:solidFill>
              <a:cs typeface="B Mitra" panose="00000400000000000000" pitchFamily="2" charset="-78"/>
            </a:endParaRPr>
          </a:p>
        </p:txBody>
      </p:sp>
      <p:sp>
        <p:nvSpPr>
          <p:cNvPr id="7" name="Rectangle 6">
            <a:extLst>
              <a:ext uri="{FF2B5EF4-FFF2-40B4-BE49-F238E27FC236}">
                <a16:creationId xmlns:a16="http://schemas.microsoft.com/office/drawing/2014/main" id="{210CCB0A-3498-4B57-90CF-D610C657C5AE}"/>
              </a:ext>
            </a:extLst>
          </p:cNvPr>
          <p:cNvSpPr/>
          <p:nvPr/>
        </p:nvSpPr>
        <p:spPr>
          <a:xfrm>
            <a:off x="8149856" y="2748514"/>
            <a:ext cx="531628" cy="484826"/>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9">
            <a:extLst>
              <a:ext uri="{FF2B5EF4-FFF2-40B4-BE49-F238E27FC236}">
                <a16:creationId xmlns:a16="http://schemas.microsoft.com/office/drawing/2014/main" id="{0F6EE8F2-C5A7-4C97-8198-9B42BF3FB195}"/>
              </a:ext>
            </a:extLst>
          </p:cNvPr>
          <p:cNvSpPr/>
          <p:nvPr/>
        </p:nvSpPr>
        <p:spPr>
          <a:xfrm>
            <a:off x="8293449" y="2893997"/>
            <a:ext cx="228736" cy="20828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0713017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AF1515-E696-4C72-A6A1-864406255CC9}"/>
              </a:ext>
            </a:extLst>
          </p:cNvPr>
          <p:cNvSpPr txBox="1">
            <a:spLocks/>
          </p:cNvSpPr>
          <p:nvPr/>
        </p:nvSpPr>
        <p:spPr>
          <a:xfrm>
            <a:off x="659219" y="646887"/>
            <a:ext cx="95356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b="1" dirty="0">
                <a:cs typeface="B Titr" panose="00000700000000000000" pitchFamily="2" charset="-78"/>
              </a:rPr>
              <a:t>فواید اجرای مدیریت سبزدر مراکز بهداشتی</a:t>
            </a:r>
            <a:endParaRPr lang="fa-IR" dirty="0">
              <a:cs typeface="B Titr" panose="00000700000000000000" pitchFamily="2" charset="-78"/>
            </a:endParaRPr>
          </a:p>
        </p:txBody>
      </p:sp>
      <p:sp>
        <p:nvSpPr>
          <p:cNvPr id="4" name="Content Placeholder 2">
            <a:extLst>
              <a:ext uri="{FF2B5EF4-FFF2-40B4-BE49-F238E27FC236}">
                <a16:creationId xmlns:a16="http://schemas.microsoft.com/office/drawing/2014/main" id="{0CA7B590-A3FA-4338-9392-81751A707D49}"/>
              </a:ext>
            </a:extLst>
          </p:cNvPr>
          <p:cNvSpPr txBox="1">
            <a:spLocks/>
          </p:cNvSpPr>
          <p:nvPr/>
        </p:nvSpPr>
        <p:spPr>
          <a:xfrm>
            <a:off x="4258338" y="1972450"/>
            <a:ext cx="7315201" cy="41148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just" rtl="1">
              <a:buFont typeface="Wingdings" panose="05000000000000000000" pitchFamily="2" charset="2"/>
              <a:buChar char="ü"/>
            </a:pPr>
            <a:r>
              <a:rPr lang="fa-IR" b="1" dirty="0">
                <a:cs typeface="B Nazanin" panose="00000400000000000000" pitchFamily="2" charset="-78"/>
              </a:rPr>
              <a:t>آلودگی های محیط زیست را شناسایی و کاهش دهد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هزینه های انرژی، آب و دفع پسماند را کاهش دهد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استفاده از مواد خطرناک را کنترل کند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انتشار آلاینده ها در هوا را محدود نماید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کیفیت خدمات درمانی ارائه شده به بیمار را بهبود بخشد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تصویر اخلاقی سازمان و مسئولیت آن نسبت به جامعه را ارتقا دهد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قوانین و مقررات کاربردی را رعایت نماید</a:t>
            </a:r>
          </a:p>
          <a:p>
            <a:pPr marL="914400" lvl="2" indent="0" algn="just" rtl="1">
              <a:buNone/>
            </a:pPr>
            <a:endParaRPr lang="fa-IR" b="1" dirty="0">
              <a:cs typeface="B Nazanin" panose="00000400000000000000" pitchFamily="2" charset="-78"/>
            </a:endParaRPr>
          </a:p>
          <a:p>
            <a:pPr lvl="2" algn="just" rtl="1">
              <a:buFont typeface="Wingdings" panose="05000000000000000000" pitchFamily="2" charset="2"/>
              <a:buChar char="ü"/>
            </a:pPr>
            <a:r>
              <a:rPr lang="fa-IR" b="1" dirty="0">
                <a:cs typeface="B Nazanin" panose="00000400000000000000" pitchFamily="2" charset="-78"/>
              </a:rPr>
              <a:t>هزینه های عملیاتی خود را کاهش دهد</a:t>
            </a:r>
            <a:r>
              <a:rPr lang="fa-IR" dirty="0">
                <a:cs typeface="B Nazanin" panose="00000400000000000000" pitchFamily="2" charset="-78"/>
              </a:rPr>
              <a:t> </a:t>
            </a:r>
          </a:p>
        </p:txBody>
      </p:sp>
      <p:pic>
        <p:nvPicPr>
          <p:cNvPr id="5" name="Picture 4">
            <a:extLst>
              <a:ext uri="{FF2B5EF4-FFF2-40B4-BE49-F238E27FC236}">
                <a16:creationId xmlns:a16="http://schemas.microsoft.com/office/drawing/2014/main" id="{BB22FE07-888C-4643-83EC-FF5B2168F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65696" y="86020"/>
            <a:ext cx="1390616" cy="632637"/>
          </a:xfrm>
          <a:prstGeom prst="rect">
            <a:avLst/>
          </a:prstGeom>
          <a:noFill/>
          <a:ln>
            <a:noFill/>
          </a:ln>
        </p:spPr>
      </p:pic>
    </p:spTree>
    <p:extLst>
      <p:ext uri="{BB962C8B-B14F-4D97-AF65-F5344CB8AC3E}">
        <p14:creationId xmlns:p14="http://schemas.microsoft.com/office/powerpoint/2010/main" val="94320193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52554" y="451757"/>
            <a:ext cx="5688418" cy="724247"/>
          </a:xfrm>
        </p:spPr>
        <p:txBody>
          <a:bodyPr/>
          <a:lstStyle/>
          <a:p>
            <a:pPr marL="0" marR="0" rtl="1">
              <a:lnSpc>
                <a:spcPct val="107000"/>
              </a:lnSpc>
              <a:spcBef>
                <a:spcPts val="0"/>
              </a:spcBef>
              <a:spcAft>
                <a:spcPts val="800"/>
              </a:spcAft>
            </a:pPr>
            <a:r>
              <a:rPr lang="fa-IR" sz="3600" b="1" dirty="0">
                <a:effectLst/>
                <a:latin typeface="Calibri" panose="020F0502020204030204" pitchFamily="34" charset="0"/>
                <a:ea typeface="Calibri" panose="020F0502020204030204" pitchFamily="34" charset="0"/>
                <a:cs typeface="B Titr" panose="00000700000000000000" pitchFamily="2" charset="-78"/>
              </a:rPr>
              <a:t>اصول و اهداف مدیریت سبز</a:t>
            </a:r>
            <a:endParaRPr lang="en-US" sz="3600" dirty="0">
              <a:effectLst/>
              <a:latin typeface="Calibri" panose="020F0502020204030204" pitchFamily="34" charset="0"/>
              <a:ea typeface="Calibri" panose="020F0502020204030204" pitchFamily="34" charset="0"/>
              <a:cs typeface="B Titr" panose="00000700000000000000" pitchFamily="2" charset="-78"/>
            </a:endParaRPr>
          </a:p>
        </p:txBody>
      </p:sp>
      <p:grpSp>
        <p:nvGrpSpPr>
          <p:cNvPr id="6" name="Graphic 1">
            <a:extLst>
              <a:ext uri="{FF2B5EF4-FFF2-40B4-BE49-F238E27FC236}">
                <a16:creationId xmlns:a16="http://schemas.microsoft.com/office/drawing/2014/main" id="{E40B55AA-E011-4CDF-98EB-A6BA0A919D69}"/>
              </a:ext>
            </a:extLst>
          </p:cNvPr>
          <p:cNvGrpSpPr/>
          <p:nvPr/>
        </p:nvGrpSpPr>
        <p:grpSpPr>
          <a:xfrm>
            <a:off x="412727" y="1639847"/>
            <a:ext cx="3848176" cy="4064976"/>
            <a:chOff x="3729037" y="928687"/>
            <a:chExt cx="4733925" cy="5000625"/>
          </a:xfrm>
        </p:grpSpPr>
        <p:sp>
          <p:nvSpPr>
            <p:cNvPr id="7" name="Freeform: Shape 6">
              <a:extLst>
                <a:ext uri="{FF2B5EF4-FFF2-40B4-BE49-F238E27FC236}">
                  <a16:creationId xmlns:a16="http://schemas.microsoft.com/office/drawing/2014/main" id="{FA8CD395-9A38-49F5-A5E6-017FD387354E}"/>
                </a:ext>
              </a:extLst>
            </p:cNvPr>
            <p:cNvSpPr/>
            <p:nvPr/>
          </p:nvSpPr>
          <p:spPr>
            <a:xfrm>
              <a:off x="3728834" y="928448"/>
              <a:ext cx="4733148" cy="3534783"/>
            </a:xfrm>
            <a:custGeom>
              <a:avLst/>
              <a:gdLst>
                <a:gd name="connsiteX0" fmla="*/ 2438602 w 4733148"/>
                <a:gd name="connsiteY0" fmla="*/ 1031796 h 3534783"/>
                <a:gd name="connsiteX1" fmla="*/ 2992005 w 4733148"/>
                <a:gd name="connsiteY1" fmla="*/ 1031796 h 3534783"/>
                <a:gd name="connsiteX2" fmla="*/ 3015817 w 4733148"/>
                <a:gd name="connsiteY2" fmla="*/ 1061323 h 3534783"/>
                <a:gd name="connsiteX3" fmla="*/ 2419552 w 4733148"/>
                <a:gd name="connsiteY3" fmla="*/ 2342436 h 3534783"/>
                <a:gd name="connsiteX4" fmla="*/ 263092 w 4733148"/>
                <a:gd name="connsiteY4" fmla="*/ 3288268 h 3534783"/>
                <a:gd name="connsiteX5" fmla="*/ 1155 w 4733148"/>
                <a:gd name="connsiteY5" fmla="*/ 3306366 h 3534783"/>
                <a:gd name="connsiteX6" fmla="*/ 214515 w 4733148"/>
                <a:gd name="connsiteY6" fmla="*/ 3421618 h 3534783"/>
                <a:gd name="connsiteX7" fmla="*/ 2889135 w 4733148"/>
                <a:gd name="connsiteY7" fmla="*/ 3048238 h 3534783"/>
                <a:gd name="connsiteX8" fmla="*/ 4237875 w 4733148"/>
                <a:gd name="connsiteY8" fmla="*/ 1061323 h 3534783"/>
                <a:gd name="connsiteX9" fmla="*/ 4261687 w 4733148"/>
                <a:gd name="connsiteY9" fmla="*/ 1042273 h 3534783"/>
                <a:gd name="connsiteX10" fmla="*/ 4709362 w 4733148"/>
                <a:gd name="connsiteY10" fmla="*/ 1032748 h 3534783"/>
                <a:gd name="connsiteX11" fmla="*/ 4724602 w 4733148"/>
                <a:gd name="connsiteY11" fmla="*/ 989886 h 3534783"/>
                <a:gd name="connsiteX12" fmla="*/ 3617797 w 4733148"/>
                <a:gd name="connsiteY12" fmla="*/ 10716 h 3534783"/>
                <a:gd name="connsiteX13" fmla="*/ 3561600 w 4733148"/>
                <a:gd name="connsiteY13" fmla="*/ 10716 h 3534783"/>
                <a:gd name="connsiteX14" fmla="*/ 2422410 w 4733148"/>
                <a:gd name="connsiteY14" fmla="*/ 988933 h 3534783"/>
                <a:gd name="connsiteX15" fmla="*/ 2438602 w 4733148"/>
                <a:gd name="connsiteY15" fmla="*/ 1031796 h 35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3148" h="3534783">
                  <a:moveTo>
                    <a:pt x="2438602" y="1031796"/>
                  </a:moveTo>
                  <a:lnTo>
                    <a:pt x="2992005" y="1031796"/>
                  </a:lnTo>
                  <a:cubicBezTo>
                    <a:pt x="3007245" y="1031796"/>
                    <a:pt x="3018675" y="1046083"/>
                    <a:pt x="3015817" y="1061323"/>
                  </a:cubicBezTo>
                  <a:cubicBezTo>
                    <a:pt x="2984385" y="1211818"/>
                    <a:pt x="2820555" y="1909048"/>
                    <a:pt x="2419552" y="2342436"/>
                  </a:cubicBezTo>
                  <a:cubicBezTo>
                    <a:pt x="1795665" y="3017758"/>
                    <a:pt x="1217497" y="3313033"/>
                    <a:pt x="263092" y="3288268"/>
                  </a:cubicBezTo>
                  <a:cubicBezTo>
                    <a:pt x="178320" y="3286363"/>
                    <a:pt x="21157" y="3235881"/>
                    <a:pt x="1155" y="3306366"/>
                  </a:cubicBezTo>
                  <a:cubicBezTo>
                    <a:pt x="-14085" y="3357801"/>
                    <a:pt x="124980" y="3398758"/>
                    <a:pt x="214515" y="3421618"/>
                  </a:cubicBezTo>
                  <a:cubicBezTo>
                    <a:pt x="827925" y="3582591"/>
                    <a:pt x="1936635" y="3655933"/>
                    <a:pt x="2889135" y="3048238"/>
                  </a:cubicBezTo>
                  <a:cubicBezTo>
                    <a:pt x="4054995" y="2304336"/>
                    <a:pt x="4194060" y="1265158"/>
                    <a:pt x="4237875" y="1061323"/>
                  </a:cubicBezTo>
                  <a:cubicBezTo>
                    <a:pt x="4240733" y="1049893"/>
                    <a:pt x="4250258" y="1042273"/>
                    <a:pt x="4261687" y="1042273"/>
                  </a:cubicBezTo>
                  <a:cubicBezTo>
                    <a:pt x="4400752" y="1040368"/>
                    <a:pt x="4607445" y="1035606"/>
                    <a:pt x="4709362" y="1032748"/>
                  </a:cubicBezTo>
                  <a:cubicBezTo>
                    <a:pt x="4731270" y="1031796"/>
                    <a:pt x="4741747" y="1005126"/>
                    <a:pt x="4724602" y="989886"/>
                  </a:cubicBezTo>
                  <a:lnTo>
                    <a:pt x="3617797" y="10716"/>
                  </a:lnTo>
                  <a:cubicBezTo>
                    <a:pt x="3601605" y="-3572"/>
                    <a:pt x="3577792" y="-3572"/>
                    <a:pt x="3561600" y="10716"/>
                  </a:cubicBezTo>
                  <a:lnTo>
                    <a:pt x="2422410" y="988933"/>
                  </a:lnTo>
                  <a:cubicBezTo>
                    <a:pt x="2405265" y="1004173"/>
                    <a:pt x="2415742" y="1031796"/>
                    <a:pt x="2438602" y="1031796"/>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A0428A4-C10E-4424-AEB9-3CBD9AC26CCF}"/>
                </a:ext>
              </a:extLst>
            </p:cNvPr>
            <p:cNvSpPr/>
            <p:nvPr/>
          </p:nvSpPr>
          <p:spPr>
            <a:xfrm>
              <a:off x="3729037" y="4451031"/>
              <a:ext cx="626745" cy="1473517"/>
            </a:xfrm>
            <a:custGeom>
              <a:avLst/>
              <a:gdLst>
                <a:gd name="connsiteX0" fmla="*/ 4763 w 626745"/>
                <a:gd name="connsiteY0" fmla="*/ 0 h 1473517"/>
                <a:gd name="connsiteX1" fmla="*/ 0 w 626745"/>
                <a:gd name="connsiteY1" fmla="*/ 0 h 1473517"/>
                <a:gd name="connsiteX2" fmla="*/ 0 w 626745"/>
                <a:gd name="connsiteY2" fmla="*/ 1426845 h 1473517"/>
                <a:gd name="connsiteX3" fmla="*/ 46673 w 626745"/>
                <a:gd name="connsiteY3" fmla="*/ 1473518 h 1473517"/>
                <a:gd name="connsiteX4" fmla="*/ 580073 w 626745"/>
                <a:gd name="connsiteY4" fmla="*/ 1473518 h 1473517"/>
                <a:gd name="connsiteX5" fmla="*/ 626745 w 626745"/>
                <a:gd name="connsiteY5" fmla="*/ 1426845 h 1473517"/>
                <a:gd name="connsiteX6" fmla="*/ 626745 w 626745"/>
                <a:gd name="connsiteY6" fmla="*/ 175260 h 1473517"/>
                <a:gd name="connsiteX7" fmla="*/ 221933 w 626745"/>
                <a:gd name="connsiteY7" fmla="*/ 95250 h 1473517"/>
                <a:gd name="connsiteX8" fmla="*/ 4763 w 626745"/>
                <a:gd name="connsiteY8" fmla="*/ 0 h 147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45" h="1473517">
                  <a:moveTo>
                    <a:pt x="4763" y="0"/>
                  </a:moveTo>
                  <a:lnTo>
                    <a:pt x="0" y="0"/>
                  </a:lnTo>
                  <a:lnTo>
                    <a:pt x="0" y="1426845"/>
                  </a:lnTo>
                  <a:cubicBezTo>
                    <a:pt x="0" y="1452563"/>
                    <a:pt x="20955" y="1473518"/>
                    <a:pt x="46673" y="1473518"/>
                  </a:cubicBezTo>
                  <a:lnTo>
                    <a:pt x="580073" y="1473518"/>
                  </a:lnTo>
                  <a:cubicBezTo>
                    <a:pt x="605790" y="1473518"/>
                    <a:pt x="626745" y="1452563"/>
                    <a:pt x="626745" y="1426845"/>
                  </a:cubicBezTo>
                  <a:lnTo>
                    <a:pt x="626745" y="175260"/>
                  </a:lnTo>
                  <a:cubicBezTo>
                    <a:pt x="476250" y="154305"/>
                    <a:pt x="340043" y="126683"/>
                    <a:pt x="221933" y="95250"/>
                  </a:cubicBezTo>
                  <a:cubicBezTo>
                    <a:pt x="142875" y="75248"/>
                    <a:pt x="27623" y="41910"/>
                    <a:pt x="4763" y="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898197E-F971-4EFE-9BEB-665D1473F328}"/>
                </a:ext>
              </a:extLst>
            </p:cNvPr>
            <p:cNvSpPr/>
            <p:nvPr/>
          </p:nvSpPr>
          <p:spPr>
            <a:xfrm>
              <a:off x="4667249" y="4642484"/>
              <a:ext cx="626745" cy="1282065"/>
            </a:xfrm>
            <a:custGeom>
              <a:avLst/>
              <a:gdLst>
                <a:gd name="connsiteX0" fmla="*/ 0 w 626745"/>
                <a:gd name="connsiteY0" fmla="*/ 14288 h 1282065"/>
                <a:gd name="connsiteX1" fmla="*/ 0 w 626745"/>
                <a:gd name="connsiteY1" fmla="*/ 1235392 h 1282065"/>
                <a:gd name="connsiteX2" fmla="*/ 46673 w 626745"/>
                <a:gd name="connsiteY2" fmla="*/ 1282065 h 1282065"/>
                <a:gd name="connsiteX3" fmla="*/ 580072 w 626745"/>
                <a:gd name="connsiteY3" fmla="*/ 1282065 h 1282065"/>
                <a:gd name="connsiteX4" fmla="*/ 626745 w 626745"/>
                <a:gd name="connsiteY4" fmla="*/ 1235392 h 1282065"/>
                <a:gd name="connsiteX5" fmla="*/ 626745 w 626745"/>
                <a:gd name="connsiteY5" fmla="*/ 0 h 1282065"/>
                <a:gd name="connsiteX6" fmla="*/ 0 w 626745"/>
                <a:gd name="connsiteY6" fmla="*/ 14288 h 12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 h="1282065">
                  <a:moveTo>
                    <a:pt x="0" y="14288"/>
                  </a:moveTo>
                  <a:lnTo>
                    <a:pt x="0" y="1235392"/>
                  </a:lnTo>
                  <a:cubicBezTo>
                    <a:pt x="0" y="1261110"/>
                    <a:pt x="20955" y="1282065"/>
                    <a:pt x="46673" y="1282065"/>
                  </a:cubicBezTo>
                  <a:lnTo>
                    <a:pt x="580072" y="1282065"/>
                  </a:lnTo>
                  <a:cubicBezTo>
                    <a:pt x="605790" y="1282065"/>
                    <a:pt x="626745" y="1261110"/>
                    <a:pt x="626745" y="1235392"/>
                  </a:cubicBezTo>
                  <a:lnTo>
                    <a:pt x="626745" y="0"/>
                  </a:lnTo>
                  <a:cubicBezTo>
                    <a:pt x="407670" y="23813"/>
                    <a:pt x="196215" y="25718"/>
                    <a:pt x="0" y="14288"/>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DBBAC46-0ADB-4BB3-9236-2B750B6637EE}"/>
                </a:ext>
              </a:extLst>
            </p:cNvPr>
            <p:cNvSpPr/>
            <p:nvPr/>
          </p:nvSpPr>
          <p:spPr>
            <a:xfrm>
              <a:off x="5634037" y="4397692"/>
              <a:ext cx="626744" cy="1525905"/>
            </a:xfrm>
            <a:custGeom>
              <a:avLst/>
              <a:gdLst>
                <a:gd name="connsiteX0" fmla="*/ 0 w 626744"/>
                <a:gd name="connsiteY0" fmla="*/ 1479232 h 1525905"/>
                <a:gd name="connsiteX1" fmla="*/ 46672 w 626744"/>
                <a:gd name="connsiteY1" fmla="*/ 1525905 h 1525905"/>
                <a:gd name="connsiteX2" fmla="*/ 580072 w 626744"/>
                <a:gd name="connsiteY2" fmla="*/ 1525905 h 1525905"/>
                <a:gd name="connsiteX3" fmla="*/ 626745 w 626744"/>
                <a:gd name="connsiteY3" fmla="*/ 1479232 h 1525905"/>
                <a:gd name="connsiteX4" fmla="*/ 626745 w 626744"/>
                <a:gd name="connsiteY4" fmla="*/ 0 h 1525905"/>
                <a:gd name="connsiteX5" fmla="*/ 0 w 626744"/>
                <a:gd name="connsiteY5" fmla="*/ 193357 h 1525905"/>
                <a:gd name="connsiteX6" fmla="*/ 0 w 626744"/>
                <a:gd name="connsiteY6" fmla="*/ 1479232 h 152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4" h="1525905">
                  <a:moveTo>
                    <a:pt x="0" y="1479232"/>
                  </a:moveTo>
                  <a:cubicBezTo>
                    <a:pt x="0" y="1504950"/>
                    <a:pt x="20955" y="1525905"/>
                    <a:pt x="46672" y="1525905"/>
                  </a:cubicBezTo>
                  <a:lnTo>
                    <a:pt x="580072" y="1525905"/>
                  </a:lnTo>
                  <a:cubicBezTo>
                    <a:pt x="605790" y="1525905"/>
                    <a:pt x="626745" y="1504950"/>
                    <a:pt x="626745" y="1479232"/>
                  </a:cubicBezTo>
                  <a:lnTo>
                    <a:pt x="626745" y="0"/>
                  </a:lnTo>
                  <a:cubicBezTo>
                    <a:pt x="418147" y="88582"/>
                    <a:pt x="207645" y="150495"/>
                    <a:pt x="0" y="193357"/>
                  </a:cubicBezTo>
                  <a:lnTo>
                    <a:pt x="0" y="1479232"/>
                  </a:lnTo>
                  <a:close/>
                </a:path>
              </a:pathLst>
            </a:custGeom>
            <a:solidFill>
              <a:schemeClr val="accent1">
                <a:lumMod val="5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145A855-1B5A-4315-B048-6F1EE21241E1}"/>
                </a:ext>
              </a:extLst>
            </p:cNvPr>
            <p:cNvSpPr/>
            <p:nvPr/>
          </p:nvSpPr>
          <p:spPr>
            <a:xfrm>
              <a:off x="6543674" y="3810952"/>
              <a:ext cx="626744" cy="2113597"/>
            </a:xfrm>
            <a:custGeom>
              <a:avLst/>
              <a:gdLst>
                <a:gd name="connsiteX0" fmla="*/ 0 w 626744"/>
                <a:gd name="connsiteY0" fmla="*/ 449580 h 2113597"/>
                <a:gd name="connsiteX1" fmla="*/ 0 w 626744"/>
                <a:gd name="connsiteY1" fmla="*/ 2066925 h 2113597"/>
                <a:gd name="connsiteX2" fmla="*/ 46672 w 626744"/>
                <a:gd name="connsiteY2" fmla="*/ 2113598 h 2113597"/>
                <a:gd name="connsiteX3" fmla="*/ 580072 w 626744"/>
                <a:gd name="connsiteY3" fmla="*/ 2113598 h 2113597"/>
                <a:gd name="connsiteX4" fmla="*/ 626745 w 626744"/>
                <a:gd name="connsiteY4" fmla="*/ 2066925 h 2113597"/>
                <a:gd name="connsiteX5" fmla="*/ 626745 w 626744"/>
                <a:gd name="connsiteY5" fmla="*/ 0 h 2113597"/>
                <a:gd name="connsiteX6" fmla="*/ 165735 w 626744"/>
                <a:gd name="connsiteY6" fmla="*/ 350520 h 2113597"/>
                <a:gd name="connsiteX7" fmla="*/ 0 w 626744"/>
                <a:gd name="connsiteY7" fmla="*/ 449580 h 211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2113597">
                  <a:moveTo>
                    <a:pt x="0" y="449580"/>
                  </a:moveTo>
                  <a:lnTo>
                    <a:pt x="0" y="2066925"/>
                  </a:lnTo>
                  <a:cubicBezTo>
                    <a:pt x="0" y="2092642"/>
                    <a:pt x="20955" y="2113598"/>
                    <a:pt x="46672" y="2113598"/>
                  </a:cubicBezTo>
                  <a:lnTo>
                    <a:pt x="580072" y="2113598"/>
                  </a:lnTo>
                  <a:cubicBezTo>
                    <a:pt x="605790" y="2113598"/>
                    <a:pt x="626745" y="2092642"/>
                    <a:pt x="626745" y="2066925"/>
                  </a:cubicBezTo>
                  <a:lnTo>
                    <a:pt x="626745" y="0"/>
                  </a:lnTo>
                  <a:cubicBezTo>
                    <a:pt x="493395" y="120967"/>
                    <a:pt x="340995" y="239078"/>
                    <a:pt x="165735" y="350520"/>
                  </a:cubicBezTo>
                  <a:cubicBezTo>
                    <a:pt x="110490" y="385763"/>
                    <a:pt x="55245" y="418147"/>
                    <a:pt x="0" y="449580"/>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A7BDC18-C475-461F-B9EF-CCA1A38A3C3A}"/>
                </a:ext>
              </a:extLst>
            </p:cNvPr>
            <p:cNvSpPr/>
            <p:nvPr/>
          </p:nvSpPr>
          <p:spPr>
            <a:xfrm>
              <a:off x="7481887" y="2153602"/>
              <a:ext cx="626744" cy="3769995"/>
            </a:xfrm>
            <a:custGeom>
              <a:avLst/>
              <a:gdLst>
                <a:gd name="connsiteX0" fmla="*/ 0 w 626744"/>
                <a:gd name="connsiteY0" fmla="*/ 3723323 h 3769995"/>
                <a:gd name="connsiteX1" fmla="*/ 46672 w 626744"/>
                <a:gd name="connsiteY1" fmla="*/ 3769995 h 3769995"/>
                <a:gd name="connsiteX2" fmla="*/ 580072 w 626744"/>
                <a:gd name="connsiteY2" fmla="*/ 3769995 h 3769995"/>
                <a:gd name="connsiteX3" fmla="*/ 626745 w 626744"/>
                <a:gd name="connsiteY3" fmla="*/ 3723323 h 3769995"/>
                <a:gd name="connsiteX4" fmla="*/ 626745 w 626744"/>
                <a:gd name="connsiteY4" fmla="*/ 0 h 3769995"/>
                <a:gd name="connsiteX5" fmla="*/ 608647 w 626744"/>
                <a:gd name="connsiteY5" fmla="*/ 9525 h 3769995"/>
                <a:gd name="connsiteX6" fmla="*/ 0 w 626744"/>
                <a:gd name="connsiteY6" fmla="*/ 1328738 h 3769995"/>
                <a:gd name="connsiteX7" fmla="*/ 0 w 626744"/>
                <a:gd name="connsiteY7" fmla="*/ 3723323 h 376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44" h="3769995">
                  <a:moveTo>
                    <a:pt x="0" y="3723323"/>
                  </a:moveTo>
                  <a:cubicBezTo>
                    <a:pt x="0" y="3749040"/>
                    <a:pt x="20955" y="3769995"/>
                    <a:pt x="46672" y="3769995"/>
                  </a:cubicBezTo>
                  <a:lnTo>
                    <a:pt x="580072" y="3769995"/>
                  </a:lnTo>
                  <a:cubicBezTo>
                    <a:pt x="605790" y="3769995"/>
                    <a:pt x="626745" y="3749040"/>
                    <a:pt x="626745" y="3723323"/>
                  </a:cubicBezTo>
                  <a:lnTo>
                    <a:pt x="626745" y="0"/>
                  </a:lnTo>
                  <a:lnTo>
                    <a:pt x="608647" y="9525"/>
                  </a:lnTo>
                  <a:cubicBezTo>
                    <a:pt x="548640" y="319088"/>
                    <a:pt x="389572" y="852488"/>
                    <a:pt x="0" y="1328738"/>
                  </a:cubicBezTo>
                  <a:lnTo>
                    <a:pt x="0" y="3723323"/>
                  </a:lnTo>
                  <a:close/>
                </a:path>
              </a:pathLst>
            </a:custGeom>
            <a:solidFill>
              <a:schemeClr val="accent1">
                <a:lumMod val="50000"/>
              </a:schemeClr>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655E4DE7-AF1F-4189-8390-CDCD90D2C254}"/>
              </a:ext>
            </a:extLst>
          </p:cNvPr>
          <p:cNvSpPr txBox="1"/>
          <p:nvPr/>
        </p:nvSpPr>
        <p:spPr>
          <a:xfrm>
            <a:off x="4226060" y="1785257"/>
            <a:ext cx="7437983" cy="4125232"/>
          </a:xfrm>
          <a:prstGeom prst="rect">
            <a:avLst/>
          </a:prstGeom>
          <a:noFill/>
        </p:spPr>
        <p:txBody>
          <a:bodyPr wrap="square" rtlCol="0">
            <a:spAutoFit/>
          </a:bodyPr>
          <a:lstStyle/>
          <a:p>
            <a:pPr marL="342900" marR="0" lvl="0" indent="-342900" algn="r" rtl="1">
              <a:lnSpc>
                <a:spcPct val="107000"/>
              </a:lnSpc>
              <a:spcBef>
                <a:spcPts val="0"/>
              </a:spcBef>
              <a:spcAft>
                <a:spcPts val="800"/>
              </a:spcAft>
              <a:buFont typeface="+mj-lt"/>
              <a:buAutoNum type="arabicPeriod"/>
              <a:tabLst>
                <a:tab pos="457200" algn="l"/>
              </a:tabLst>
            </a:pPr>
            <a:r>
              <a:rPr lang="fa-IR" sz="1800" b="1" dirty="0">
                <a:effectLst/>
                <a:latin typeface="Calibri" panose="020F0502020204030204" pitchFamily="34" charset="0"/>
                <a:ea typeface="Calibri" panose="020F0502020204030204" pitchFamily="34" charset="0"/>
                <a:cs typeface="B Titr" panose="00000700000000000000" pitchFamily="2" charset="-78"/>
              </a:rPr>
              <a:t>کاهش مصرف منابع:</a:t>
            </a:r>
            <a:r>
              <a:rPr lang="fa-IR" sz="1800" dirty="0">
                <a:effectLst/>
                <a:latin typeface="Calibri" panose="020F0502020204030204" pitchFamily="34" charset="0"/>
                <a:ea typeface="Calibri" panose="020F0502020204030204" pitchFamily="34" charset="0"/>
                <a:cs typeface="B Titr" panose="00000700000000000000" pitchFamily="2" charset="-78"/>
              </a:rPr>
              <a:t> </a:t>
            </a:r>
            <a:r>
              <a:rPr lang="fa-IR" sz="2000" dirty="0">
                <a:effectLst/>
                <a:latin typeface="Calibri" panose="020F0502020204030204" pitchFamily="34" charset="0"/>
                <a:ea typeface="Calibri" panose="020F0502020204030204" pitchFamily="34" charset="0"/>
                <a:cs typeface="B Mitra" panose="00000400000000000000" pitchFamily="2" charset="-78"/>
              </a:rPr>
              <a:t>یکی از اهداف اصلی مدیریت سبز کاهش مصرف منابع طبیعی مانند آب، انرژی و مواد خام است. این امر از طریق بهینه‌سازی فرآیندها و استفاده از فناوری‌های جدید میسر می‌شود.</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fa-IR" b="1" dirty="0">
                <a:effectLst/>
                <a:latin typeface="Calibri" panose="020F0502020204030204" pitchFamily="34" charset="0"/>
                <a:ea typeface="Calibri" panose="020F0502020204030204" pitchFamily="34" charset="0"/>
                <a:cs typeface="B Titr" panose="00000700000000000000" pitchFamily="2" charset="-78"/>
              </a:rPr>
              <a:t>کاهش تولید زباله:</a:t>
            </a:r>
            <a:r>
              <a:rPr lang="fa-IR" dirty="0">
                <a:effectLst/>
                <a:latin typeface="Calibri" panose="020F0502020204030204" pitchFamily="34" charset="0"/>
                <a:ea typeface="Calibri" panose="020F0502020204030204" pitchFamily="34" charset="0"/>
                <a:cs typeface="B Titr" panose="00000700000000000000" pitchFamily="2" charset="-78"/>
              </a:rPr>
              <a:t> </a:t>
            </a:r>
            <a:r>
              <a:rPr lang="fa-IR" sz="2000" dirty="0">
                <a:effectLst/>
                <a:latin typeface="Calibri" panose="020F0502020204030204" pitchFamily="34" charset="0"/>
                <a:ea typeface="Calibri" panose="020F0502020204030204" pitchFamily="34" charset="0"/>
                <a:cs typeface="B Mitra" panose="00000400000000000000" pitchFamily="2" charset="-78"/>
              </a:rPr>
              <a:t>مدیریت سبز شامل استراتژی‌هایی برای کاهش تولید پسماند و زباله، بازیافت مواد، و انتخاب مواد قابل تجدید می‌شود.</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fa-IR" sz="1800" b="1" dirty="0">
                <a:effectLst/>
                <a:latin typeface="Calibri" panose="020F0502020204030204" pitchFamily="34" charset="0"/>
                <a:ea typeface="Calibri" panose="020F0502020204030204" pitchFamily="34" charset="0"/>
                <a:cs typeface="B Titr" panose="00000700000000000000" pitchFamily="2" charset="-78"/>
              </a:rPr>
              <a:t>حفاظت از منابع طبیعی:</a:t>
            </a:r>
            <a:r>
              <a:rPr lang="fa-IR" sz="1800" dirty="0">
                <a:effectLst/>
                <a:latin typeface="Calibri" panose="020F0502020204030204" pitchFamily="34" charset="0"/>
                <a:ea typeface="Calibri" panose="020F0502020204030204" pitchFamily="34" charset="0"/>
                <a:cs typeface="B Titr" panose="00000700000000000000" pitchFamily="2" charset="-78"/>
              </a:rPr>
              <a:t> </a:t>
            </a:r>
            <a:r>
              <a:rPr lang="fa-IR" sz="2000" dirty="0">
                <a:effectLst/>
                <a:latin typeface="Calibri" panose="020F0502020204030204" pitchFamily="34" charset="0"/>
                <a:ea typeface="Calibri" panose="020F0502020204030204" pitchFamily="34" charset="0"/>
                <a:cs typeface="B Mitra" panose="00000400000000000000" pitchFamily="2" charset="-78"/>
              </a:rPr>
              <a:t>حفظ و بهبود وضعیت منابع طبیعی، از جمله حفظ زیستگاه‌ها، گونه‌های جانوری و گیاهی و منابع آب، از اولویت‌های مدیریت سبز است.</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fa-IR" sz="1800" b="1" dirty="0">
                <a:effectLst/>
                <a:latin typeface="Calibri" panose="020F0502020204030204" pitchFamily="34" charset="0"/>
                <a:ea typeface="Calibri" panose="020F0502020204030204" pitchFamily="34" charset="0"/>
                <a:cs typeface="B Titr" panose="00000700000000000000" pitchFamily="2" charset="-78"/>
              </a:rPr>
              <a:t>کاهش انتشار آلاینده‌ها:</a:t>
            </a:r>
            <a:r>
              <a:rPr lang="fa-IR" sz="1800" dirty="0">
                <a:effectLst/>
                <a:latin typeface="Calibri" panose="020F0502020204030204" pitchFamily="34" charset="0"/>
                <a:ea typeface="Calibri" panose="020F0502020204030204" pitchFamily="34" charset="0"/>
                <a:cs typeface="B Titr" panose="00000700000000000000" pitchFamily="2" charset="-78"/>
              </a:rPr>
              <a:t> </a:t>
            </a:r>
            <a:r>
              <a:rPr lang="fa-IR" sz="2000" dirty="0">
                <a:effectLst/>
                <a:latin typeface="Calibri" panose="020F0502020204030204" pitchFamily="34" charset="0"/>
                <a:ea typeface="Calibri" panose="020F0502020204030204" pitchFamily="34" charset="0"/>
                <a:cs typeface="B Mitra" panose="00000400000000000000" pitchFamily="2" charset="-78"/>
              </a:rPr>
              <a:t>مدیریت سبز به دنبال کاهش انتشار گازهای گلخانه‌ای، مواد سمی و سایر آلاینده‌ها به محیط زیست از طریق بهبود فرآیندها و استفاده از فناوری‌های پاک است.</a:t>
            </a:r>
            <a:endParaRPr lang="en-US" sz="2000" dirty="0">
              <a:effectLst/>
              <a:latin typeface="Calibri" panose="020F0502020204030204" pitchFamily="34" charset="0"/>
              <a:ea typeface="Calibri" panose="020F0502020204030204" pitchFamily="34" charset="0"/>
              <a:cs typeface="B Mitra"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fa-IR" sz="1800" b="1" dirty="0">
                <a:effectLst/>
                <a:latin typeface="Calibri" panose="020F0502020204030204" pitchFamily="34" charset="0"/>
                <a:ea typeface="Calibri" panose="020F0502020204030204" pitchFamily="34" charset="0"/>
                <a:cs typeface="B Titr" panose="00000700000000000000" pitchFamily="2" charset="-78"/>
              </a:rPr>
              <a:t>توسعه پایدار:</a:t>
            </a:r>
            <a:r>
              <a:rPr lang="fa-IR" sz="1800" dirty="0">
                <a:effectLst/>
                <a:latin typeface="Calibri" panose="020F0502020204030204" pitchFamily="34" charset="0"/>
                <a:ea typeface="Calibri" panose="020F0502020204030204" pitchFamily="34" charset="0"/>
                <a:cs typeface="B Titr" panose="00000700000000000000" pitchFamily="2" charset="-78"/>
              </a:rPr>
              <a:t> </a:t>
            </a:r>
            <a:r>
              <a:rPr lang="fa-IR" sz="2000" dirty="0">
                <a:effectLst/>
                <a:latin typeface="Calibri" panose="020F0502020204030204" pitchFamily="34" charset="0"/>
                <a:ea typeface="Calibri" panose="020F0502020204030204" pitchFamily="34" charset="0"/>
                <a:cs typeface="B Mitra" panose="00000400000000000000" pitchFamily="2" charset="-78"/>
              </a:rPr>
              <a:t>تضمین می‌کند که نیازهای حال حاضر بدون به خطر انداختن توانایی نسل‌های آینده برای تأمین نیازهایشان برآورده شود.</a:t>
            </a:r>
            <a:endParaRPr lang="en-US" sz="1800" dirty="0">
              <a:effectLst/>
              <a:latin typeface="Calibri" panose="020F0502020204030204" pitchFamily="34" charset="0"/>
              <a:ea typeface="Calibri" panose="020F0502020204030204" pitchFamily="34" charset="0"/>
              <a:cs typeface="B Mitra" panose="00000400000000000000" pitchFamily="2" charset="-78"/>
            </a:endParaRPr>
          </a:p>
        </p:txBody>
      </p:sp>
      <p:pic>
        <p:nvPicPr>
          <p:cNvPr id="13" name="Picture 12">
            <a:extLst>
              <a:ext uri="{FF2B5EF4-FFF2-40B4-BE49-F238E27FC236}">
                <a16:creationId xmlns:a16="http://schemas.microsoft.com/office/drawing/2014/main" id="{8622972D-2800-49DB-AAD2-1A52EADE43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Tree>
    <p:extLst>
      <p:ext uri="{BB962C8B-B14F-4D97-AF65-F5344CB8AC3E}">
        <p14:creationId xmlns:p14="http://schemas.microsoft.com/office/powerpoint/2010/main" val="40307277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BE156F-DEA8-4403-A2CB-B593C30E92D1}"/>
              </a:ext>
            </a:extLst>
          </p:cNvPr>
          <p:cNvSpPr txBox="1"/>
          <p:nvPr/>
        </p:nvSpPr>
        <p:spPr>
          <a:xfrm>
            <a:off x="4883255" y="304520"/>
            <a:ext cx="4839044" cy="769441"/>
          </a:xfrm>
          <a:prstGeom prst="rect">
            <a:avLst/>
          </a:prstGeom>
          <a:noFill/>
        </p:spPr>
        <p:txBody>
          <a:bodyPr wrap="square" rtlCol="0">
            <a:spAutoFit/>
          </a:bodyPr>
          <a:lstStyle/>
          <a:p>
            <a:pPr algn="ctr"/>
            <a:r>
              <a:rPr lang="fa-IR" sz="4400" dirty="0">
                <a:cs typeface="B Titr" panose="00000700000000000000" pitchFamily="2" charset="-78"/>
              </a:rPr>
              <a:t>هوش سبز </a:t>
            </a:r>
          </a:p>
        </p:txBody>
      </p:sp>
      <p:sp>
        <p:nvSpPr>
          <p:cNvPr id="4" name="TextBox 3">
            <a:extLst>
              <a:ext uri="{FF2B5EF4-FFF2-40B4-BE49-F238E27FC236}">
                <a16:creationId xmlns:a16="http://schemas.microsoft.com/office/drawing/2014/main" id="{AB8943A1-3E30-41BF-8A55-E2C2828D343F}"/>
              </a:ext>
            </a:extLst>
          </p:cNvPr>
          <p:cNvSpPr txBox="1"/>
          <p:nvPr/>
        </p:nvSpPr>
        <p:spPr>
          <a:xfrm>
            <a:off x="576943" y="1577955"/>
            <a:ext cx="6179830" cy="3046988"/>
          </a:xfrm>
          <a:prstGeom prst="rect">
            <a:avLst/>
          </a:prstGeom>
          <a:noFill/>
        </p:spPr>
        <p:txBody>
          <a:bodyPr wrap="square" rtlCol="0">
            <a:spAutoFit/>
          </a:bodyPr>
          <a:lstStyle/>
          <a:p>
            <a:pPr algn="r"/>
            <a:r>
              <a:rPr lang="fa-IR" sz="2400" b="1" dirty="0">
                <a:solidFill>
                  <a:srgbClr val="000000"/>
                </a:solidFill>
                <a:latin typeface="Aller" panose="020B0503030302020204" pitchFamily="34" charset="0"/>
                <a:cs typeface="B Nazanin" panose="00000400000000000000" pitchFamily="2" charset="-78"/>
              </a:rPr>
              <a:t>آیا مصرف این منابع ضروری است؟</a:t>
            </a:r>
          </a:p>
          <a:p>
            <a:pPr algn="r"/>
            <a:br>
              <a:rPr lang="fa-IR" sz="2400" b="1" dirty="0">
                <a:solidFill>
                  <a:srgbClr val="000000"/>
                </a:solidFill>
                <a:latin typeface="Aller" panose="020B0503030302020204" pitchFamily="34" charset="0"/>
                <a:cs typeface="B Nazanin" panose="00000400000000000000" pitchFamily="2" charset="-78"/>
              </a:rPr>
            </a:br>
            <a:r>
              <a:rPr lang="fa-IR" sz="2400" b="1" dirty="0">
                <a:solidFill>
                  <a:srgbClr val="000000"/>
                </a:solidFill>
                <a:latin typeface="Aller" panose="020B0503030302020204" pitchFamily="34" charset="0"/>
                <a:cs typeface="B Nazanin" panose="00000400000000000000" pitchFamily="2" charset="-78"/>
              </a:rPr>
              <a:t>اگر مصرف این منابع ضروری است آیا امکان دارد که کمتر مصرف شود؟</a:t>
            </a:r>
          </a:p>
          <a:p>
            <a:pPr algn="r"/>
            <a:br>
              <a:rPr lang="fa-IR" sz="2400" b="1" dirty="0">
                <a:solidFill>
                  <a:srgbClr val="000000"/>
                </a:solidFill>
                <a:latin typeface="Aller" panose="020B0503030302020204" pitchFamily="34" charset="0"/>
                <a:cs typeface="B Nazanin" panose="00000400000000000000" pitchFamily="2" charset="-78"/>
              </a:rPr>
            </a:br>
            <a:br>
              <a:rPr lang="fa-IR" sz="2400" dirty="0">
                <a:latin typeface="Aller" panose="020B0503030302020204" pitchFamily="34" charset="0"/>
                <a:cs typeface="B Nazanin" panose="00000400000000000000" pitchFamily="2" charset="-78"/>
              </a:rPr>
            </a:br>
            <a:endParaRPr lang="fa-IR" sz="2400" dirty="0">
              <a:latin typeface="Aller" panose="020B0503030302020204" pitchFamily="34" charset="0"/>
              <a:cs typeface="B Nazanin" panose="00000400000000000000" pitchFamily="2" charset="-78"/>
            </a:endParaRPr>
          </a:p>
          <a:p>
            <a:pPr algn="r"/>
            <a:endParaRPr lang="en-US" sz="2400" dirty="0"/>
          </a:p>
        </p:txBody>
      </p:sp>
      <p:grpSp>
        <p:nvGrpSpPr>
          <p:cNvPr id="8" name="그룹 9">
            <a:extLst>
              <a:ext uri="{FF2B5EF4-FFF2-40B4-BE49-F238E27FC236}">
                <a16:creationId xmlns:a16="http://schemas.microsoft.com/office/drawing/2014/main" id="{8CAEA69A-15EA-4C71-8907-6673A9784119}"/>
              </a:ext>
            </a:extLst>
          </p:cNvPr>
          <p:cNvGrpSpPr/>
          <p:nvPr/>
        </p:nvGrpSpPr>
        <p:grpSpPr>
          <a:xfrm>
            <a:off x="7015973" y="1334708"/>
            <a:ext cx="5176027" cy="5521626"/>
            <a:chOff x="7015974" y="1248508"/>
            <a:chExt cx="5176027" cy="5670856"/>
          </a:xfrm>
        </p:grpSpPr>
        <p:grpSp>
          <p:nvGrpSpPr>
            <p:cNvPr id="11" name="그룹 7">
              <a:extLst>
                <a:ext uri="{FF2B5EF4-FFF2-40B4-BE49-F238E27FC236}">
                  <a16:creationId xmlns:a16="http://schemas.microsoft.com/office/drawing/2014/main" id="{46B8C98F-05C1-4CB3-B0A8-76C24F2CB74A}"/>
                </a:ext>
              </a:extLst>
            </p:cNvPr>
            <p:cNvGrpSpPr/>
            <p:nvPr/>
          </p:nvGrpSpPr>
          <p:grpSpPr>
            <a:xfrm>
              <a:off x="9425131" y="1248508"/>
              <a:ext cx="2766870" cy="5670856"/>
              <a:chOff x="9425131" y="1248508"/>
              <a:chExt cx="2766870" cy="5670856"/>
            </a:xfrm>
          </p:grpSpPr>
          <p:sp>
            <p:nvSpPr>
              <p:cNvPr id="18" name="직사각형 2">
                <a:extLst>
                  <a:ext uri="{FF2B5EF4-FFF2-40B4-BE49-F238E27FC236}">
                    <a16:creationId xmlns:a16="http://schemas.microsoft.com/office/drawing/2014/main" id="{F5414071-62F9-4084-9887-BA96B3B8F0F6}"/>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직사각형 58">
                <a:extLst>
                  <a:ext uri="{FF2B5EF4-FFF2-40B4-BE49-F238E27FC236}">
                    <a16:creationId xmlns:a16="http://schemas.microsoft.com/office/drawing/2014/main" id="{548AF17D-A99B-40D8-BF91-B2C9E768871A}"/>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직사각형 59">
                <a:extLst>
                  <a:ext uri="{FF2B5EF4-FFF2-40B4-BE49-F238E27FC236}">
                    <a16:creationId xmlns:a16="http://schemas.microsoft.com/office/drawing/2014/main" id="{D81DE0EE-781D-45F3-89A0-C0F9C76D9C2A}"/>
                  </a:ext>
                </a:extLst>
              </p:cNvPr>
              <p:cNvSpPr/>
              <p:nvPr/>
            </p:nvSpPr>
            <p:spPr>
              <a:xfrm>
                <a:off x="9425131" y="3516935"/>
                <a:ext cx="2766870" cy="11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직사각형 60">
                <a:extLst>
                  <a:ext uri="{FF2B5EF4-FFF2-40B4-BE49-F238E27FC236}">
                    <a16:creationId xmlns:a16="http://schemas.microsoft.com/office/drawing/2014/main" id="{19C9602F-C3B7-4569-8E78-27E54077B542}"/>
                  </a:ext>
                </a:extLst>
              </p:cNvPr>
              <p:cNvSpPr/>
              <p:nvPr/>
            </p:nvSpPr>
            <p:spPr>
              <a:xfrm>
                <a:off x="9425131" y="4651149"/>
                <a:ext cx="2766870"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직사각형 61">
                <a:extLst>
                  <a:ext uri="{FF2B5EF4-FFF2-40B4-BE49-F238E27FC236}">
                    <a16:creationId xmlns:a16="http://schemas.microsoft.com/office/drawing/2014/main" id="{096D9636-11DE-425E-AF89-FA25D8A4E1C8}"/>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 name="그룹 8">
              <a:extLst>
                <a:ext uri="{FF2B5EF4-FFF2-40B4-BE49-F238E27FC236}">
                  <a16:creationId xmlns:a16="http://schemas.microsoft.com/office/drawing/2014/main" id="{75D5BD00-6DE5-4DF9-B19C-4F9BEFA15BB8}"/>
                </a:ext>
              </a:extLst>
            </p:cNvPr>
            <p:cNvGrpSpPr/>
            <p:nvPr/>
          </p:nvGrpSpPr>
          <p:grpSpPr>
            <a:xfrm>
              <a:off x="7015974" y="1248508"/>
              <a:ext cx="2409157" cy="5670856"/>
              <a:chOff x="7015974" y="1248508"/>
              <a:chExt cx="2409157" cy="5670856"/>
            </a:xfrm>
          </p:grpSpPr>
          <p:sp>
            <p:nvSpPr>
              <p:cNvPr id="13" name="자유형: 도형 70">
                <a:extLst>
                  <a:ext uri="{FF2B5EF4-FFF2-40B4-BE49-F238E27FC236}">
                    <a16:creationId xmlns:a16="http://schemas.microsoft.com/office/drawing/2014/main" id="{892F8E81-2191-4767-AC1C-4CF865EB7923}"/>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14" name="자유형: 도형 71">
                <a:extLst>
                  <a:ext uri="{FF2B5EF4-FFF2-40B4-BE49-F238E27FC236}">
                    <a16:creationId xmlns:a16="http://schemas.microsoft.com/office/drawing/2014/main" id="{1B2E2920-7E28-4381-BB92-935036FD59B4}"/>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5" name="자유형: 도형 72">
                <a:extLst>
                  <a:ext uri="{FF2B5EF4-FFF2-40B4-BE49-F238E27FC236}">
                    <a16:creationId xmlns:a16="http://schemas.microsoft.com/office/drawing/2014/main" id="{35D2F6CF-601D-486F-9E6B-3F6CD97DB36E}"/>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자유형: 도형 74">
                <a:extLst>
                  <a:ext uri="{FF2B5EF4-FFF2-40B4-BE49-F238E27FC236}">
                    <a16:creationId xmlns:a16="http://schemas.microsoft.com/office/drawing/2014/main" id="{D9461B61-F149-4FE5-A870-276FB24D4827}"/>
                  </a:ext>
                </a:extLst>
              </p:cNvPr>
              <p:cNvSpPr/>
              <p:nvPr/>
            </p:nvSpPr>
            <p:spPr>
              <a:xfrm>
                <a:off x="7378502" y="4641913"/>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자유형: 도형 75">
                <a:extLst>
                  <a:ext uri="{FF2B5EF4-FFF2-40B4-BE49-F238E27FC236}">
                    <a16:creationId xmlns:a16="http://schemas.microsoft.com/office/drawing/2014/main" id="{DE48F03E-3006-4B8D-BB3E-52D62327567C}"/>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3" name="TextBox 22">
            <a:extLst>
              <a:ext uri="{FF2B5EF4-FFF2-40B4-BE49-F238E27FC236}">
                <a16:creationId xmlns:a16="http://schemas.microsoft.com/office/drawing/2014/main" id="{41A31B47-A931-47CD-B360-90E8ABEC2D4D}"/>
              </a:ext>
            </a:extLst>
          </p:cNvPr>
          <p:cNvSpPr txBox="1"/>
          <p:nvPr/>
        </p:nvSpPr>
        <p:spPr>
          <a:xfrm>
            <a:off x="9722299" y="1798428"/>
            <a:ext cx="1694832" cy="584775"/>
          </a:xfrm>
          <a:prstGeom prst="rect">
            <a:avLst/>
          </a:prstGeom>
          <a:noFill/>
        </p:spPr>
        <p:txBody>
          <a:bodyPr wrap="square" lIns="144000" rtlCol="0">
            <a:spAutoFit/>
          </a:bodyPr>
          <a:lstStyle/>
          <a:p>
            <a:pPr algn="ctr">
              <a:defRPr/>
            </a:pPr>
            <a:r>
              <a:rPr lang="fa-IR" sz="1600" dirty="0">
                <a:solidFill>
                  <a:schemeClr val="bg1"/>
                </a:solidFill>
                <a:cs typeface="B Titr" panose="00000700000000000000" pitchFamily="2" charset="-78"/>
              </a:rPr>
              <a:t>فصل مشترک اقتصاد و محیط زیست</a:t>
            </a:r>
            <a:endParaRPr lang="en-US" sz="1600" dirty="0">
              <a:solidFill>
                <a:schemeClr val="bg1"/>
              </a:solidFill>
              <a:cs typeface="B Titr" panose="00000700000000000000" pitchFamily="2" charset="-78"/>
            </a:endParaRPr>
          </a:p>
        </p:txBody>
      </p:sp>
      <p:sp>
        <p:nvSpPr>
          <p:cNvPr id="24" name="TextBox 23">
            <a:extLst>
              <a:ext uri="{FF2B5EF4-FFF2-40B4-BE49-F238E27FC236}">
                <a16:creationId xmlns:a16="http://schemas.microsoft.com/office/drawing/2014/main" id="{CCE0D665-72EF-4FF5-A379-FAAF034476D7}"/>
              </a:ext>
            </a:extLst>
          </p:cNvPr>
          <p:cNvSpPr txBox="1"/>
          <p:nvPr/>
        </p:nvSpPr>
        <p:spPr>
          <a:xfrm>
            <a:off x="9722299" y="4003192"/>
            <a:ext cx="1694833" cy="338554"/>
          </a:xfrm>
          <a:prstGeom prst="rect">
            <a:avLst/>
          </a:prstGeom>
          <a:noFill/>
        </p:spPr>
        <p:txBody>
          <a:bodyPr wrap="square" lIns="144000" rtlCol="0">
            <a:spAutoFit/>
          </a:bodyPr>
          <a:lstStyle/>
          <a:p>
            <a:r>
              <a:rPr lang="fa-IR" altLang="ko-KR" sz="1600" dirty="0">
                <a:solidFill>
                  <a:schemeClr val="bg1"/>
                </a:solidFill>
                <a:cs typeface="B Titr" panose="00000700000000000000" pitchFamily="2" charset="-78"/>
              </a:rPr>
              <a:t>مدیریت هوشمند</a:t>
            </a:r>
            <a:endParaRPr lang="ko-KR" altLang="en-US" sz="1600" dirty="0">
              <a:solidFill>
                <a:schemeClr val="bg1"/>
              </a:solidFill>
              <a:cs typeface="B Titr" panose="00000700000000000000" pitchFamily="2" charset="-78"/>
            </a:endParaRPr>
          </a:p>
        </p:txBody>
      </p:sp>
      <p:grpSp>
        <p:nvGrpSpPr>
          <p:cNvPr id="25" name="Group 24">
            <a:extLst>
              <a:ext uri="{FF2B5EF4-FFF2-40B4-BE49-F238E27FC236}">
                <a16:creationId xmlns:a16="http://schemas.microsoft.com/office/drawing/2014/main" id="{1814F08C-5537-410D-B28F-2CF8F83DFA45}"/>
              </a:ext>
            </a:extLst>
          </p:cNvPr>
          <p:cNvGrpSpPr/>
          <p:nvPr/>
        </p:nvGrpSpPr>
        <p:grpSpPr>
          <a:xfrm>
            <a:off x="9787658" y="5092623"/>
            <a:ext cx="1694834" cy="553998"/>
            <a:chOff x="3942643" y="3330651"/>
            <a:chExt cx="1258713" cy="553997"/>
          </a:xfrm>
        </p:grpSpPr>
        <p:sp>
          <p:nvSpPr>
            <p:cNvPr id="26" name="TextBox 25">
              <a:extLst>
                <a:ext uri="{FF2B5EF4-FFF2-40B4-BE49-F238E27FC236}">
                  <a16:creationId xmlns:a16="http://schemas.microsoft.com/office/drawing/2014/main" id="{CEEE7FA0-E53C-4007-B003-BA2BE251F1BF}"/>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27" name="TextBox 26">
              <a:extLst>
                <a:ext uri="{FF2B5EF4-FFF2-40B4-BE49-F238E27FC236}">
                  <a16:creationId xmlns:a16="http://schemas.microsoft.com/office/drawing/2014/main" id="{87EAE015-5A18-4B2E-9F93-7C3764FE77A2}"/>
                </a:ext>
              </a:extLst>
            </p:cNvPr>
            <p:cNvSpPr txBox="1"/>
            <p:nvPr/>
          </p:nvSpPr>
          <p:spPr>
            <a:xfrm>
              <a:off x="3942643" y="3330651"/>
              <a:ext cx="1258713" cy="338553"/>
            </a:xfrm>
            <a:prstGeom prst="rect">
              <a:avLst/>
            </a:prstGeom>
            <a:noFill/>
          </p:spPr>
          <p:txBody>
            <a:bodyPr wrap="square" rtlCol="0">
              <a:spAutoFit/>
            </a:bodyPr>
            <a:lstStyle/>
            <a:p>
              <a:r>
                <a:rPr lang="fa-IR" altLang="ko-KR" sz="1600" b="1" dirty="0">
                  <a:solidFill>
                    <a:schemeClr val="bg1"/>
                  </a:solidFill>
                  <a:cs typeface="B Titr" panose="00000700000000000000" pitchFamily="2" charset="-78"/>
                </a:rPr>
                <a:t>مدیریت حمل و نقل</a:t>
              </a:r>
              <a:endParaRPr lang="ko-KR" altLang="en-US" sz="1600" b="1" dirty="0">
                <a:solidFill>
                  <a:schemeClr val="bg1"/>
                </a:solidFill>
                <a:cs typeface="B Titr" panose="00000700000000000000" pitchFamily="2" charset="-78"/>
              </a:endParaRPr>
            </a:p>
          </p:txBody>
        </p:sp>
      </p:grpSp>
      <p:sp>
        <p:nvSpPr>
          <p:cNvPr id="28" name="TextBox 27">
            <a:extLst>
              <a:ext uri="{FF2B5EF4-FFF2-40B4-BE49-F238E27FC236}">
                <a16:creationId xmlns:a16="http://schemas.microsoft.com/office/drawing/2014/main" id="{645D3267-2DD3-41B6-BFD8-D9008C49BC9F}"/>
              </a:ext>
            </a:extLst>
          </p:cNvPr>
          <p:cNvSpPr txBox="1"/>
          <p:nvPr/>
        </p:nvSpPr>
        <p:spPr>
          <a:xfrm>
            <a:off x="9695734" y="6028967"/>
            <a:ext cx="1694834" cy="338554"/>
          </a:xfrm>
          <a:prstGeom prst="rect">
            <a:avLst/>
          </a:prstGeom>
          <a:noFill/>
        </p:spPr>
        <p:txBody>
          <a:bodyPr wrap="square" rtlCol="0">
            <a:spAutoFit/>
          </a:bodyPr>
          <a:lstStyle/>
          <a:p>
            <a:pPr algn="ctr"/>
            <a:r>
              <a:rPr lang="fa-IR" altLang="ko-KR" sz="1600" b="1" dirty="0">
                <a:solidFill>
                  <a:schemeClr val="bg1"/>
                </a:solidFill>
                <a:cs typeface="B Titr" panose="00000700000000000000" pitchFamily="2" charset="-78"/>
              </a:rPr>
              <a:t>مدیریت انرژی</a:t>
            </a:r>
            <a:endParaRPr lang="ko-KR" altLang="en-US" sz="1600" b="1" dirty="0">
              <a:solidFill>
                <a:schemeClr val="bg1"/>
              </a:solidFill>
              <a:cs typeface="B Titr" panose="00000700000000000000" pitchFamily="2" charset="-78"/>
            </a:endParaRPr>
          </a:p>
        </p:txBody>
      </p:sp>
      <p:sp>
        <p:nvSpPr>
          <p:cNvPr id="29" name="Oval 21">
            <a:extLst>
              <a:ext uri="{FF2B5EF4-FFF2-40B4-BE49-F238E27FC236}">
                <a16:creationId xmlns:a16="http://schemas.microsoft.com/office/drawing/2014/main" id="{070767E0-117E-4C6E-9E51-7F9A5DA3FB63}"/>
              </a:ext>
            </a:extLst>
          </p:cNvPr>
          <p:cNvSpPr/>
          <p:nvPr/>
        </p:nvSpPr>
        <p:spPr>
          <a:xfrm rot="20700000">
            <a:off x="9187443" y="5029134"/>
            <a:ext cx="385122" cy="33753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rapezoid 3">
            <a:extLst>
              <a:ext uri="{FF2B5EF4-FFF2-40B4-BE49-F238E27FC236}">
                <a16:creationId xmlns:a16="http://schemas.microsoft.com/office/drawing/2014/main" id="{891D5082-2DA1-456D-A2BB-9B5035CD63D7}"/>
              </a:ext>
            </a:extLst>
          </p:cNvPr>
          <p:cNvSpPr/>
          <p:nvPr/>
        </p:nvSpPr>
        <p:spPr>
          <a:xfrm>
            <a:off x="9153435" y="2762225"/>
            <a:ext cx="453138" cy="461830"/>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1" name="Down Arrow 1">
            <a:extLst>
              <a:ext uri="{FF2B5EF4-FFF2-40B4-BE49-F238E27FC236}">
                <a16:creationId xmlns:a16="http://schemas.microsoft.com/office/drawing/2014/main" id="{4AA75F82-28F6-4376-8277-A1C0AE521733}"/>
              </a:ext>
            </a:extLst>
          </p:cNvPr>
          <p:cNvSpPr/>
          <p:nvPr/>
        </p:nvSpPr>
        <p:spPr>
          <a:xfrm rot="10800000" flipH="1">
            <a:off x="9211787" y="3906612"/>
            <a:ext cx="336437" cy="37781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Rectangle 15">
            <a:extLst>
              <a:ext uri="{FF2B5EF4-FFF2-40B4-BE49-F238E27FC236}">
                <a16:creationId xmlns:a16="http://schemas.microsoft.com/office/drawing/2014/main" id="{F885CCA0-E49C-4618-8572-2C9D7D7C1A69}"/>
              </a:ext>
            </a:extLst>
          </p:cNvPr>
          <p:cNvSpPr/>
          <p:nvPr/>
        </p:nvSpPr>
        <p:spPr>
          <a:xfrm rot="14270044">
            <a:off x="9156748" y="1658193"/>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Frame 1">
            <a:extLst>
              <a:ext uri="{FF2B5EF4-FFF2-40B4-BE49-F238E27FC236}">
                <a16:creationId xmlns:a16="http://schemas.microsoft.com/office/drawing/2014/main" id="{C56AC7CA-7F28-4735-BA66-02FA45C9218C}"/>
              </a:ext>
            </a:extLst>
          </p:cNvPr>
          <p:cNvSpPr/>
          <p:nvPr/>
        </p:nvSpPr>
        <p:spPr>
          <a:xfrm>
            <a:off x="9230069" y="6150348"/>
            <a:ext cx="299874" cy="299874"/>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4" name="TextBox 33">
            <a:extLst>
              <a:ext uri="{FF2B5EF4-FFF2-40B4-BE49-F238E27FC236}">
                <a16:creationId xmlns:a16="http://schemas.microsoft.com/office/drawing/2014/main" id="{88280A68-7239-44C1-B348-45E53790484E}"/>
              </a:ext>
            </a:extLst>
          </p:cNvPr>
          <p:cNvSpPr txBox="1"/>
          <p:nvPr/>
        </p:nvSpPr>
        <p:spPr>
          <a:xfrm>
            <a:off x="9606573" y="2789408"/>
            <a:ext cx="2167269" cy="584775"/>
          </a:xfrm>
          <a:prstGeom prst="rect">
            <a:avLst/>
          </a:prstGeom>
          <a:noFill/>
        </p:spPr>
        <p:txBody>
          <a:bodyPr wrap="square" rtlCol="0">
            <a:spAutoFit/>
          </a:bodyPr>
          <a:lstStyle/>
          <a:p>
            <a:pPr algn="ctr"/>
            <a:r>
              <a:rPr lang="fa-IR" altLang="ko-KR" sz="1600" b="1" dirty="0">
                <a:solidFill>
                  <a:schemeClr val="bg1"/>
                </a:solidFill>
                <a:cs typeface="B Titr" panose="00000700000000000000" pitchFamily="2" charset="-78"/>
              </a:rPr>
              <a:t>ایجاد نگرش در کارکنان در مصرف بهینه</a:t>
            </a:r>
            <a:endParaRPr lang="ko-KR" altLang="en-US" sz="1600" b="1" dirty="0">
              <a:solidFill>
                <a:schemeClr val="bg1"/>
              </a:solidFill>
              <a:cs typeface="B Titr" panose="00000700000000000000" pitchFamily="2" charset="-78"/>
            </a:endParaRPr>
          </a:p>
        </p:txBody>
      </p:sp>
      <p:sp>
        <p:nvSpPr>
          <p:cNvPr id="6" name="TextBox 5">
            <a:extLst>
              <a:ext uri="{FF2B5EF4-FFF2-40B4-BE49-F238E27FC236}">
                <a16:creationId xmlns:a16="http://schemas.microsoft.com/office/drawing/2014/main" id="{B03FC699-7697-44CF-9535-508216E7F300}"/>
              </a:ext>
            </a:extLst>
          </p:cNvPr>
          <p:cNvSpPr txBox="1"/>
          <p:nvPr/>
        </p:nvSpPr>
        <p:spPr>
          <a:xfrm>
            <a:off x="709508" y="3513956"/>
            <a:ext cx="6047265" cy="1938992"/>
          </a:xfrm>
          <a:prstGeom prst="rect">
            <a:avLst/>
          </a:prstGeom>
          <a:noFill/>
        </p:spPr>
        <p:txBody>
          <a:bodyPr wrap="square" rtlCol="0">
            <a:spAutoFit/>
          </a:bodyPr>
          <a:lstStyle/>
          <a:p>
            <a:pPr algn="r"/>
            <a:r>
              <a:rPr lang="fa-IR" sz="2400" b="1" dirty="0">
                <a:solidFill>
                  <a:srgbClr val="000000"/>
                </a:solidFill>
                <a:latin typeface="Aller" panose="020B0503030302020204" pitchFamily="34" charset="0"/>
                <a:cs typeface="B Nazanin" panose="00000400000000000000" pitchFamily="2" charset="-78"/>
              </a:rPr>
              <a:t>آیا می توان این منابع را دوباره مصرف کرد؟</a:t>
            </a:r>
          </a:p>
          <a:p>
            <a:pPr algn="r"/>
            <a:br>
              <a:rPr lang="fa-IR" sz="2400" b="1" dirty="0">
                <a:solidFill>
                  <a:srgbClr val="000000"/>
                </a:solidFill>
                <a:latin typeface="Aller" panose="020B0503030302020204" pitchFamily="34" charset="0"/>
                <a:cs typeface="B Nazanin" panose="00000400000000000000" pitchFamily="2" charset="-78"/>
              </a:rPr>
            </a:br>
            <a:r>
              <a:rPr lang="fa-IR" sz="2400" b="1" dirty="0">
                <a:solidFill>
                  <a:srgbClr val="000000"/>
                </a:solidFill>
                <a:latin typeface="Aller" panose="020B0503030302020204" pitchFamily="34" charset="0"/>
                <a:cs typeface="B Nazanin" panose="00000400000000000000" pitchFamily="2" charset="-78"/>
              </a:rPr>
              <a:t>آیا می توان منابعی که مصرف شده و کارکردی برای من ندارد </a:t>
            </a:r>
          </a:p>
          <a:p>
            <a:pPr algn="r"/>
            <a:r>
              <a:rPr lang="fa-IR" sz="2400" b="1" dirty="0">
                <a:solidFill>
                  <a:srgbClr val="000000"/>
                </a:solidFill>
                <a:latin typeface="Aller" panose="020B0503030302020204" pitchFamily="34" charset="0"/>
                <a:cs typeface="B Nazanin" panose="00000400000000000000" pitchFamily="2" charset="-78"/>
              </a:rPr>
              <a:t>به گونه ای نگهداری گردد که برای دیگری مفید باشد؟</a:t>
            </a:r>
            <a:endParaRPr lang="en-US" sz="2400" dirty="0"/>
          </a:p>
        </p:txBody>
      </p:sp>
      <p:pic>
        <p:nvPicPr>
          <p:cNvPr id="35" name="Picture 34">
            <a:extLst>
              <a:ext uri="{FF2B5EF4-FFF2-40B4-BE49-F238E27FC236}">
                <a16:creationId xmlns:a16="http://schemas.microsoft.com/office/drawing/2014/main" id="{2C288B3F-12FD-4E53-9153-1A4C9D560D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0207" y="109774"/>
            <a:ext cx="1390616" cy="632637"/>
          </a:xfrm>
          <a:prstGeom prst="rect">
            <a:avLst/>
          </a:prstGeom>
          <a:noFill/>
          <a:ln>
            <a:noFill/>
          </a:ln>
        </p:spPr>
      </p:pic>
    </p:spTree>
    <p:extLst>
      <p:ext uri="{BB962C8B-B14F-4D97-AF65-F5344CB8AC3E}">
        <p14:creationId xmlns:p14="http://schemas.microsoft.com/office/powerpoint/2010/main" val="363361942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2100577" y="407687"/>
            <a:ext cx="7699589" cy="584775"/>
          </a:xfrm>
          <a:prstGeom prst="rect">
            <a:avLst/>
          </a:prstGeom>
          <a:noFill/>
        </p:spPr>
        <p:txBody>
          <a:bodyPr wrap="square" rtlCol="0" anchor="ctr">
            <a:spAutoFit/>
          </a:bodyPr>
          <a:lstStyle/>
          <a:p>
            <a:pPr algn="ctr"/>
            <a:r>
              <a:rPr lang="fa-IR" sz="3200" b="1" i="0" u="none" strike="noStrike" baseline="0" dirty="0">
                <a:solidFill>
                  <a:srgbClr val="002060"/>
                </a:solidFill>
                <a:latin typeface="B Titr,Bold"/>
                <a:cs typeface="B Titr" panose="00000700000000000000" pitchFamily="2" charset="-78"/>
              </a:rPr>
              <a:t>تعریف مدیریت </a:t>
            </a:r>
            <a:r>
              <a:rPr lang="fa-IR" sz="3200" b="1" i="0" u="none" strike="noStrike" baseline="0" dirty="0">
                <a:solidFill>
                  <a:srgbClr val="84B500"/>
                </a:solidFill>
                <a:latin typeface="B Titr,Bold"/>
                <a:cs typeface="B Titr" panose="00000700000000000000" pitchFamily="2" charset="-78"/>
              </a:rPr>
              <a:t>سبز </a:t>
            </a:r>
            <a:r>
              <a:rPr lang="fa-IR" sz="3200" b="1" i="0" u="none" strike="noStrike" baseline="0" dirty="0">
                <a:solidFill>
                  <a:srgbClr val="002060"/>
                </a:solidFill>
                <a:latin typeface="B Titr,Bold"/>
                <a:cs typeface="B Titr" panose="00000700000000000000" pitchFamily="2" charset="-78"/>
              </a:rPr>
              <a:t>و تفاوت آن با مدیریت سنتی</a:t>
            </a:r>
            <a:endParaRPr lang="ko-KR" altLang="en-US" sz="40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1711842" y="1377043"/>
            <a:ext cx="9843343" cy="3785652"/>
          </a:xfrm>
          <a:prstGeom prst="rect">
            <a:avLst/>
          </a:prstGeom>
          <a:noFill/>
        </p:spPr>
        <p:txBody>
          <a:bodyPr wrap="square" rtlCol="0">
            <a:spAutoFit/>
          </a:bodyPr>
          <a:lstStyle/>
          <a:p>
            <a:pPr algn="r" rtl="1"/>
            <a:r>
              <a:rPr lang="fa-IR" sz="2000" b="1" i="0" u="none" strike="noStrike" baseline="0" dirty="0">
                <a:solidFill>
                  <a:srgbClr val="28324A"/>
                </a:solidFill>
                <a:cs typeface="B Nazanin" panose="00000400000000000000" pitchFamily="2" charset="-78"/>
              </a:rPr>
              <a:t>۱- در مدیریت منابع انسانی به صورت سنتی توجه مدیر برای استخدام کارمند به این صورت است که آن کارمند ارزش</a:t>
            </a:r>
          </a:p>
          <a:p>
            <a:pPr algn="r" rtl="1"/>
            <a:r>
              <a:rPr lang="fa-IR" sz="2000" b="1" i="0" u="none" strike="noStrike" baseline="0" dirty="0">
                <a:solidFill>
                  <a:srgbClr val="28324A"/>
                </a:solidFill>
                <a:cs typeface="B Nazanin" panose="00000400000000000000" pitchFamily="2" charset="-78"/>
              </a:rPr>
              <a:t>های مشترکی با سازمان داشته باشد و مسئولیت پذیری بالایی داشته باشد ، </a:t>
            </a:r>
          </a:p>
          <a:p>
            <a:pPr algn="r" rtl="1"/>
            <a:r>
              <a:rPr lang="fa-IR" sz="2000" b="1" i="0" u="none" strike="noStrike" baseline="0" dirty="0">
                <a:solidFill>
                  <a:srgbClr val="28324A"/>
                </a:solidFill>
                <a:cs typeface="B Nazanin" panose="00000400000000000000" pitchFamily="2" charset="-78"/>
              </a:rPr>
              <a:t>ولی در مدیریت منابع انسانی سبز علاوه بر این آیتم ها مدیر به دنبال شخصی است</a:t>
            </a:r>
          </a:p>
          <a:p>
            <a:pPr algn="r" rtl="1"/>
            <a:r>
              <a:rPr lang="fa-IR" sz="2000" b="1" i="0" u="none" strike="noStrike" baseline="0" dirty="0">
                <a:solidFill>
                  <a:srgbClr val="28324A"/>
                </a:solidFill>
                <a:cs typeface="B Nazanin" panose="00000400000000000000" pitchFamily="2" charset="-78"/>
              </a:rPr>
              <a:t> که نسبت به محیط زیست خود آگاه و مسئولیت پذیر باشد.</a:t>
            </a:r>
          </a:p>
          <a:p>
            <a:pPr algn="r" rtl="1"/>
            <a:endParaRPr lang="fa-IR" sz="2000" b="1" i="0" u="none" strike="noStrike" baseline="0" dirty="0">
              <a:solidFill>
                <a:srgbClr val="28324A"/>
              </a:solidFill>
              <a:cs typeface="B Nazanin" panose="00000400000000000000" pitchFamily="2" charset="-78"/>
            </a:endParaRPr>
          </a:p>
          <a:p>
            <a:pPr algn="r" rtl="1"/>
            <a:r>
              <a:rPr lang="fa-IR" sz="2000" b="1" i="0" u="none" strike="noStrike" baseline="0" dirty="0">
                <a:solidFill>
                  <a:srgbClr val="28324A"/>
                </a:solidFill>
                <a:cs typeface="B Nazanin" panose="00000400000000000000" pitchFamily="2" charset="-78"/>
              </a:rPr>
              <a:t>۲- مدیر در مدیریت منابع انسانی به شیوه سنتی دنبال فردی تلاشگر ، متعهد به کار و اهل کار تیمی است ولی در</a:t>
            </a:r>
          </a:p>
          <a:p>
            <a:pPr algn="r" rtl="1"/>
            <a:r>
              <a:rPr lang="fa-IR" sz="2000" b="1" i="0" u="none" strike="noStrike" baseline="0" dirty="0">
                <a:solidFill>
                  <a:srgbClr val="28324A"/>
                </a:solidFill>
                <a:cs typeface="B Nazanin" panose="00000400000000000000" pitchFamily="2" charset="-78"/>
              </a:rPr>
              <a:t>مدیریت منابع انسانی به شیوه سبز مدیریت به دنبال شخصی است که علاوه بر آیتم های بالا دارای آیتمی به نام تعهد به محیط زیست می باشد.</a:t>
            </a:r>
          </a:p>
          <a:p>
            <a:pPr algn="r" rtl="1"/>
            <a:endParaRPr lang="fa-IR" sz="2000" b="1" i="0" u="none" strike="noStrike" baseline="0" dirty="0">
              <a:solidFill>
                <a:srgbClr val="28324A"/>
              </a:solidFill>
              <a:cs typeface="B Nazanin" panose="00000400000000000000" pitchFamily="2" charset="-78"/>
            </a:endParaRPr>
          </a:p>
          <a:p>
            <a:pPr algn="r" rtl="1"/>
            <a:r>
              <a:rPr lang="fa-IR" sz="2000" b="1" i="0" u="none" strike="noStrike" baseline="0" dirty="0">
                <a:solidFill>
                  <a:srgbClr val="28324A"/>
                </a:solidFill>
                <a:cs typeface="B Nazanin" panose="00000400000000000000" pitchFamily="2" charset="-78"/>
              </a:rPr>
              <a:t>3- در مدیریت منابع انسانی به روش سنتی مدیر به دنبال رسیدن سازمان به اهدافش است</a:t>
            </a:r>
          </a:p>
          <a:p>
            <a:pPr algn="r" rtl="1"/>
            <a:r>
              <a:rPr lang="fa-IR" sz="2000" b="1" i="0" u="none" strike="noStrike" baseline="0" dirty="0">
                <a:solidFill>
                  <a:srgbClr val="28324A"/>
                </a:solidFill>
                <a:cs typeface="B Nazanin" panose="00000400000000000000" pitchFamily="2" charset="-78"/>
              </a:rPr>
              <a:t> ولی در مدیریت به روش سبز مدیر به دنبال رسیدن به اهداف سازمانش در راستای حمایت از محیط زیست است.</a:t>
            </a:r>
            <a:endParaRPr lang="fa-IR" sz="2800" b="1" dirty="0">
              <a:cs typeface="B Nazanin" panose="00000400000000000000" pitchFamily="2" charset="-78"/>
            </a:endParaRPr>
          </a:p>
        </p:txBody>
      </p:sp>
      <p:pic>
        <p:nvPicPr>
          <p:cNvPr id="4" name="Picture 3">
            <a:extLst>
              <a:ext uri="{FF2B5EF4-FFF2-40B4-BE49-F238E27FC236}">
                <a16:creationId xmlns:a16="http://schemas.microsoft.com/office/drawing/2014/main" id="{18C17777-40A1-46CF-AD76-C1C6CDD499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17849" y="187030"/>
            <a:ext cx="1390616" cy="632637"/>
          </a:xfrm>
          <a:prstGeom prst="rect">
            <a:avLst/>
          </a:prstGeom>
          <a:noFill/>
          <a:ln>
            <a:noFill/>
          </a:ln>
        </p:spPr>
      </p:pic>
    </p:spTree>
    <p:extLst>
      <p:ext uri="{BB962C8B-B14F-4D97-AF65-F5344CB8AC3E}">
        <p14:creationId xmlns:p14="http://schemas.microsoft.com/office/powerpoint/2010/main" val="10612578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2003428" y="277019"/>
            <a:ext cx="7699589" cy="707886"/>
          </a:xfrm>
          <a:prstGeom prst="rect">
            <a:avLst/>
          </a:prstGeom>
          <a:noFill/>
        </p:spPr>
        <p:txBody>
          <a:bodyPr wrap="square" rtlCol="0" anchor="ctr">
            <a:spAutoFit/>
          </a:bodyPr>
          <a:lstStyle/>
          <a:p>
            <a:pPr algn="ctr"/>
            <a:r>
              <a:rPr lang="fa-IR" sz="4000" b="1" i="0" u="none" strike="noStrike" baseline="0" dirty="0">
                <a:solidFill>
                  <a:srgbClr val="002060"/>
                </a:solidFill>
                <a:latin typeface="B Titr,Bold"/>
                <a:cs typeface="B Titr" panose="00000700000000000000" pitchFamily="2" charset="-78"/>
              </a:rPr>
              <a:t>مزایای اجرای مدیریت </a:t>
            </a:r>
            <a:r>
              <a:rPr lang="fa-IR" sz="4000" b="1" i="0" u="none" strike="noStrike" baseline="0" dirty="0">
                <a:solidFill>
                  <a:srgbClr val="84B500"/>
                </a:solidFill>
                <a:latin typeface="B Titr,Bold"/>
                <a:cs typeface="B Titr" panose="00000700000000000000" pitchFamily="2" charset="-78"/>
              </a:rPr>
              <a:t>سبز </a:t>
            </a:r>
            <a:r>
              <a:rPr lang="fa-IR" sz="4000" b="1" i="0" u="none" strike="noStrike" baseline="0" dirty="0">
                <a:solidFill>
                  <a:srgbClr val="002060"/>
                </a:solidFill>
                <a:latin typeface="B Titr,Bold"/>
                <a:cs typeface="B Titr" panose="00000700000000000000" pitchFamily="2" charset="-78"/>
              </a:rPr>
              <a:t>در سازمان</a:t>
            </a:r>
            <a:endParaRPr lang="ko-KR" altLang="en-US" sz="48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542261" y="1898039"/>
            <a:ext cx="11198995" cy="3908762"/>
          </a:xfrm>
          <a:prstGeom prst="rect">
            <a:avLst/>
          </a:prstGeom>
          <a:noFill/>
        </p:spPr>
        <p:txBody>
          <a:bodyPr wrap="square" rtlCol="0">
            <a:spAutoFit/>
          </a:bodyPr>
          <a:lstStyle/>
          <a:p>
            <a:pPr marL="285750" indent="-285750" algn="r" rtl="1">
              <a:buFont typeface="Wingdings" panose="05000000000000000000" pitchFamily="2" charset="2"/>
              <a:buChar char="ü"/>
            </a:pPr>
            <a:r>
              <a:rPr lang="fa-IR" sz="2000" b="1" i="0" u="none" strike="noStrike" baseline="0" dirty="0">
                <a:solidFill>
                  <a:srgbClr val="28324A"/>
                </a:solidFill>
                <a:latin typeface="B Mitra,Bold"/>
                <a:cs typeface="B Nazanin" panose="00000400000000000000" pitchFamily="2" charset="-78"/>
              </a:rPr>
              <a:t>جدا از فاید ذاتی مراقبت از محیط زیست، بزر گترین لطف این مدیریت به شرکت های بزرگ این است که نام و برند آنها را در میان</a:t>
            </a:r>
            <a:r>
              <a:rPr lang="fa-IR" sz="2000" dirty="0">
                <a:solidFill>
                  <a:srgbClr val="28324A"/>
                </a:solidFill>
                <a:latin typeface="Wingdings" panose="05000000000000000000" pitchFamily="2" charset="2"/>
                <a:cs typeface="B Nazanin" panose="00000400000000000000" pitchFamily="2" charset="-78"/>
              </a:rPr>
              <a:t> </a:t>
            </a:r>
            <a:r>
              <a:rPr lang="fa-IR" sz="2000" b="1" i="0" u="none" strike="noStrike" baseline="0" dirty="0">
                <a:solidFill>
                  <a:srgbClr val="28324A"/>
                </a:solidFill>
                <a:latin typeface="B Mitra,Bold"/>
                <a:cs typeface="B Nazanin" panose="00000400000000000000" pitchFamily="2" charset="-78"/>
              </a:rPr>
              <a:t>عامه مردم مقبو لتر از پیش کرد است</a:t>
            </a:r>
            <a:r>
              <a:rPr lang="fa-IR" sz="2000" b="1" i="0" u="none" strike="noStrike" baseline="0" dirty="0">
                <a:solidFill>
                  <a:srgbClr val="28324A"/>
                </a:solidFill>
                <a:latin typeface="Source Sans Pro,Bold"/>
                <a:cs typeface="B Nazanin" panose="00000400000000000000" pitchFamily="2" charset="-78"/>
              </a:rPr>
              <a:t>.</a:t>
            </a:r>
          </a:p>
          <a:p>
            <a:pPr marL="285750" indent="-285750" algn="r" rtl="1">
              <a:buFont typeface="Wingdings" panose="05000000000000000000" pitchFamily="2" charset="2"/>
              <a:buChar char="ü"/>
            </a:pPr>
            <a:r>
              <a:rPr lang="fa-IR" sz="2000" b="1" i="0" u="none" strike="noStrike" baseline="0" dirty="0">
                <a:solidFill>
                  <a:srgbClr val="28324A"/>
                </a:solidFill>
                <a:latin typeface="B Mitra,Bold"/>
                <a:cs typeface="B Nazanin" panose="00000400000000000000" pitchFamily="2" charset="-78"/>
              </a:rPr>
              <a:t>به طورکلی مزایای این مدیریت را می توان در سه بخش دید </a:t>
            </a:r>
            <a:r>
              <a:rPr lang="fa-IR" sz="2000" b="1" i="0" u="none" strike="noStrike" baseline="0" dirty="0">
                <a:solidFill>
                  <a:srgbClr val="28324A"/>
                </a:solidFill>
                <a:latin typeface="Source Sans Pro,Bold"/>
                <a:cs typeface="B Nazanin" panose="00000400000000000000" pitchFamily="2" charset="-78"/>
              </a:rPr>
              <a:t>: 1- </a:t>
            </a:r>
            <a:r>
              <a:rPr lang="fa-IR" sz="2000" b="1" i="0" u="none" strike="noStrike" baseline="0" dirty="0">
                <a:solidFill>
                  <a:srgbClr val="28324A"/>
                </a:solidFill>
                <a:latin typeface="B Mitra,Bold"/>
                <a:cs typeface="B Nazanin" panose="00000400000000000000" pitchFamily="2" charset="-78"/>
              </a:rPr>
              <a:t>منافع زیست محیطی2- اثرات مثبت اقتصادی 3- وجه اجتماعی</a:t>
            </a:r>
            <a:r>
              <a:rPr lang="fa-IR" sz="2000" b="1" i="0" u="none" strike="noStrike" baseline="0" dirty="0">
                <a:solidFill>
                  <a:srgbClr val="28324A"/>
                </a:solidFill>
                <a:latin typeface="Source Sans Pro,Bold"/>
                <a:cs typeface="B Nazanin" panose="00000400000000000000" pitchFamily="2" charset="-78"/>
              </a:rPr>
              <a:t>. </a:t>
            </a:r>
            <a:endParaRPr lang="fa-IR" sz="2000" b="0" i="0" u="none" strike="noStrike" baseline="0" dirty="0">
              <a:solidFill>
                <a:srgbClr val="28324A"/>
              </a:solidFill>
              <a:latin typeface="Wingdings" panose="05000000000000000000" pitchFamily="2" charset="2"/>
              <a:cs typeface="B Nazanin" panose="00000400000000000000" pitchFamily="2" charset="-78"/>
            </a:endParaRPr>
          </a:p>
          <a:p>
            <a:pPr marL="285750" indent="-285750" algn="r" rtl="1">
              <a:buFont typeface="Wingdings" panose="05000000000000000000" pitchFamily="2" charset="2"/>
              <a:buChar char="ü"/>
            </a:pPr>
            <a:r>
              <a:rPr lang="fa-IR" sz="2000" b="1" i="0" u="none" strike="noStrike" baseline="0" dirty="0">
                <a:solidFill>
                  <a:srgbClr val="28324A"/>
                </a:solidFill>
                <a:latin typeface="B Mitra,Bold"/>
                <a:cs typeface="B Nazanin" panose="00000400000000000000" pitchFamily="2" charset="-78"/>
              </a:rPr>
              <a:t>در واقع شرکت ها، سازمان ها و نهادهایی که تن به اجرای مدیریت سبز می دهند می توانند از صرفه جویی های اقتصادی، خدمت به</a:t>
            </a:r>
            <a:r>
              <a:rPr lang="fa-IR" sz="2000" dirty="0">
                <a:solidFill>
                  <a:srgbClr val="28324A"/>
                </a:solidFill>
                <a:latin typeface="Wingdings" panose="05000000000000000000" pitchFamily="2" charset="2"/>
                <a:cs typeface="B Nazanin" panose="00000400000000000000" pitchFamily="2" charset="-78"/>
              </a:rPr>
              <a:t> </a:t>
            </a:r>
            <a:r>
              <a:rPr lang="fa-IR" sz="2000" b="1" i="0" u="none" strike="noStrike" baseline="0" dirty="0">
                <a:solidFill>
                  <a:srgbClr val="28324A"/>
                </a:solidFill>
                <a:latin typeface="B Mitra,Bold"/>
                <a:cs typeface="B Nazanin" panose="00000400000000000000" pitchFamily="2" charset="-78"/>
              </a:rPr>
              <a:t>محیط زیست و داشتن وجه اجتماعی لذت ببرند</a:t>
            </a:r>
            <a:r>
              <a:rPr lang="fa-IR" sz="2000" b="1" i="0" u="none" strike="noStrike" baseline="0" dirty="0">
                <a:solidFill>
                  <a:srgbClr val="28324A"/>
                </a:solidFill>
                <a:latin typeface="Source Sans Pro,Bold"/>
                <a:cs typeface="B Nazanin" panose="00000400000000000000" pitchFamily="2" charset="-78"/>
              </a:rPr>
              <a:t>.</a:t>
            </a:r>
          </a:p>
          <a:p>
            <a:pPr marL="285750" indent="-285750" algn="r" rtl="1">
              <a:buFont typeface="Wingdings" panose="05000000000000000000" pitchFamily="2" charset="2"/>
              <a:buChar char="ü"/>
            </a:pPr>
            <a:r>
              <a:rPr lang="fa-IR" sz="2000" b="1" i="0" u="none" strike="noStrike" baseline="0" dirty="0">
                <a:solidFill>
                  <a:srgbClr val="28324A"/>
                </a:solidFill>
                <a:latin typeface="B Mitra,Bold"/>
                <a:cs typeface="B Nazanin" panose="00000400000000000000" pitchFamily="2" charset="-78"/>
              </a:rPr>
              <a:t>براساس یک گزارش، شرکت هایی که استانداردهای محکمتری در زمینه مدیریت سبز دارند، کارکنان شان از روحیه بالاتری</a:t>
            </a:r>
            <a:r>
              <a:rPr lang="fa-IR" sz="2000" dirty="0">
                <a:solidFill>
                  <a:srgbClr val="28324A"/>
                </a:solidFill>
                <a:latin typeface="Wingdings" panose="05000000000000000000" pitchFamily="2" charset="2"/>
                <a:cs typeface="B Nazanin" panose="00000400000000000000" pitchFamily="2" charset="-78"/>
              </a:rPr>
              <a:t> </a:t>
            </a:r>
            <a:r>
              <a:rPr lang="fa-IR" sz="2000" b="1" i="0" u="none" strike="noStrike" baseline="0" dirty="0">
                <a:solidFill>
                  <a:srgbClr val="28324A"/>
                </a:solidFill>
                <a:latin typeface="B Mitra,Bold"/>
                <a:cs typeface="B Nazanin" panose="00000400000000000000" pitchFamily="2" charset="-78"/>
              </a:rPr>
              <a:t>برخوردارند</a:t>
            </a:r>
            <a:r>
              <a:rPr lang="fa-IR" sz="2000" b="1" i="0" u="none" strike="noStrike" baseline="0" dirty="0">
                <a:solidFill>
                  <a:srgbClr val="28324A"/>
                </a:solidFill>
                <a:latin typeface="Source Sans Pro,Bold"/>
                <a:cs typeface="B Nazanin" panose="00000400000000000000" pitchFamily="2" charset="-78"/>
              </a:rPr>
              <a:t>.</a:t>
            </a:r>
          </a:p>
          <a:p>
            <a:pPr marL="285750" indent="-285750" algn="r" rtl="1">
              <a:buFont typeface="Wingdings" panose="05000000000000000000" pitchFamily="2" charset="2"/>
              <a:buChar char="ü"/>
            </a:pPr>
            <a:r>
              <a:rPr lang="fa-IR" sz="2000" b="1" i="0" u="none" strike="noStrike" baseline="0" dirty="0">
                <a:solidFill>
                  <a:srgbClr val="28324A"/>
                </a:solidFill>
                <a:latin typeface="B Mitra,Bold"/>
                <a:cs typeface="B Nazanin" panose="00000400000000000000" pitchFamily="2" charset="-78"/>
              </a:rPr>
              <a:t>از طرفی شرکت های هوادار این مدیریت توانسته اند در هزینه هایشان صرفه جویی کنند</a:t>
            </a:r>
            <a:r>
              <a:rPr lang="fa-IR" sz="2000" b="1" i="0" u="none" strike="noStrike" baseline="0" dirty="0">
                <a:solidFill>
                  <a:srgbClr val="28324A"/>
                </a:solidFill>
                <a:latin typeface="Source Sans Pro,Bold"/>
                <a:cs typeface="B Nazanin" panose="00000400000000000000" pitchFamily="2" charset="-78"/>
              </a:rPr>
              <a:t>. </a:t>
            </a:r>
            <a:endParaRPr lang="fa-IR" sz="2000" b="0" i="0" u="none" strike="noStrike" baseline="0" dirty="0">
              <a:solidFill>
                <a:srgbClr val="28324A"/>
              </a:solidFill>
              <a:latin typeface="Wingdings" panose="05000000000000000000" pitchFamily="2" charset="2"/>
              <a:cs typeface="B Nazanin" panose="00000400000000000000" pitchFamily="2" charset="-78"/>
            </a:endParaRPr>
          </a:p>
          <a:p>
            <a:pPr marL="285750" indent="-285750" algn="r" rtl="1">
              <a:buFont typeface="Wingdings" panose="05000000000000000000" pitchFamily="2" charset="2"/>
              <a:buChar char="ü"/>
            </a:pPr>
            <a:r>
              <a:rPr lang="fa-IR" sz="2000" b="0" i="0" u="none" strike="noStrike" baseline="0" dirty="0">
                <a:solidFill>
                  <a:srgbClr val="28324A"/>
                </a:solidFill>
                <a:latin typeface="Wingdings" panose="05000000000000000000" pitchFamily="2" charset="2"/>
                <a:cs typeface="B Nazanin" panose="00000400000000000000" pitchFamily="2" charset="-78"/>
              </a:rPr>
              <a:t> </a:t>
            </a:r>
            <a:r>
              <a:rPr lang="fa-IR" sz="2000" b="1" i="0" u="none" strike="noStrike" baseline="0" dirty="0">
                <a:solidFill>
                  <a:srgbClr val="28324A"/>
                </a:solidFill>
                <a:latin typeface="B Mitra,Bold"/>
                <a:cs typeface="B Nazanin" panose="00000400000000000000" pitchFamily="2" charset="-78"/>
              </a:rPr>
              <a:t>استارباکس یکی از معرو فترین این شرکت هاست که با لحاظ کردن استانداردهای مدیریت سبز توانست تا ۲۵ درصد در هزینه های خود صرفه جویی کند</a:t>
            </a:r>
            <a:endParaRPr lang="en-US" sz="2800" b="1" dirty="0">
              <a:solidFill>
                <a:srgbClr val="28324A"/>
              </a:solidFill>
              <a:cs typeface="B Nazanin" panose="00000400000000000000" pitchFamily="2" charset="-78"/>
            </a:endParaRPr>
          </a:p>
          <a:p>
            <a:pPr algn="r" rtl="1"/>
            <a:endParaRPr lang="fa-IR" sz="2800" b="1" dirty="0">
              <a:cs typeface="B Nazanin" panose="00000400000000000000" pitchFamily="2" charset="-78"/>
            </a:endParaRPr>
          </a:p>
        </p:txBody>
      </p:sp>
      <p:pic>
        <p:nvPicPr>
          <p:cNvPr id="4" name="Picture 3">
            <a:extLst>
              <a:ext uri="{FF2B5EF4-FFF2-40B4-BE49-F238E27FC236}">
                <a16:creationId xmlns:a16="http://schemas.microsoft.com/office/drawing/2014/main" id="{ED646847-6EBA-4A9B-8506-B9CC6E27EE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6329" y="277019"/>
            <a:ext cx="1390616" cy="632637"/>
          </a:xfrm>
          <a:prstGeom prst="rect">
            <a:avLst/>
          </a:prstGeom>
          <a:noFill/>
          <a:ln>
            <a:noFill/>
          </a:ln>
        </p:spPr>
      </p:pic>
    </p:spTree>
    <p:extLst>
      <p:ext uri="{BB962C8B-B14F-4D97-AF65-F5344CB8AC3E}">
        <p14:creationId xmlns:p14="http://schemas.microsoft.com/office/powerpoint/2010/main" val="15022373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0C5BAE0-91D0-4C03-BA7C-941701DEFB0E}"/>
              </a:ext>
            </a:extLst>
          </p:cNvPr>
          <p:cNvSpPr/>
          <p:nvPr/>
        </p:nvSpPr>
        <p:spPr>
          <a:xfrm>
            <a:off x="3200400" y="378371"/>
            <a:ext cx="6071616" cy="6053959"/>
          </a:xfrm>
          <a:prstGeom prst="ellipse">
            <a:avLst/>
          </a:prstGeom>
          <a:solidFill>
            <a:schemeClr val="accent6">
              <a:lumMod val="20000"/>
              <a:lumOff val="8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sp>
        <p:nvSpPr>
          <p:cNvPr id="12" name="Oval 11">
            <a:extLst>
              <a:ext uri="{FF2B5EF4-FFF2-40B4-BE49-F238E27FC236}">
                <a16:creationId xmlns:a16="http://schemas.microsoft.com/office/drawing/2014/main" id="{5A85089F-1660-4B0B-8A43-77E537D196DD}"/>
              </a:ext>
            </a:extLst>
          </p:cNvPr>
          <p:cNvSpPr/>
          <p:nvPr/>
        </p:nvSpPr>
        <p:spPr>
          <a:xfrm>
            <a:off x="3547872" y="693683"/>
            <a:ext cx="5431536" cy="543910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a:extLst>
              <a:ext uri="{FF2B5EF4-FFF2-40B4-BE49-F238E27FC236}">
                <a16:creationId xmlns:a16="http://schemas.microsoft.com/office/drawing/2014/main" id="{48AA82F0-0CA8-47D5-AD46-F1278E188A42}"/>
              </a:ext>
            </a:extLst>
          </p:cNvPr>
          <p:cNvSpPr/>
          <p:nvPr/>
        </p:nvSpPr>
        <p:spPr>
          <a:xfrm>
            <a:off x="5565228" y="0"/>
            <a:ext cx="1434662" cy="1324303"/>
          </a:xfrm>
          <a:prstGeom prst="ellips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tx1"/>
                </a:solidFill>
                <a:cs typeface="B Titr" panose="00000700000000000000" pitchFamily="2" charset="-78"/>
              </a:rPr>
              <a:t>انرژی</a:t>
            </a:r>
          </a:p>
        </p:txBody>
      </p:sp>
      <p:sp>
        <p:nvSpPr>
          <p:cNvPr id="14" name="Oval 13">
            <a:extLst>
              <a:ext uri="{FF2B5EF4-FFF2-40B4-BE49-F238E27FC236}">
                <a16:creationId xmlns:a16="http://schemas.microsoft.com/office/drawing/2014/main" id="{BDE5C4B9-78B7-40CE-8E87-467408122327}"/>
              </a:ext>
            </a:extLst>
          </p:cNvPr>
          <p:cNvSpPr/>
          <p:nvPr/>
        </p:nvSpPr>
        <p:spPr>
          <a:xfrm>
            <a:off x="2830541" y="1629102"/>
            <a:ext cx="1434662" cy="1324303"/>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آموزش و فرهنگ سازی</a:t>
            </a:r>
          </a:p>
        </p:txBody>
      </p:sp>
      <p:sp>
        <p:nvSpPr>
          <p:cNvPr id="15" name="Oval 14">
            <a:extLst>
              <a:ext uri="{FF2B5EF4-FFF2-40B4-BE49-F238E27FC236}">
                <a16:creationId xmlns:a16="http://schemas.microsoft.com/office/drawing/2014/main" id="{D3E53199-B339-4C18-9E88-34B8B946AF7B}"/>
              </a:ext>
            </a:extLst>
          </p:cNvPr>
          <p:cNvSpPr/>
          <p:nvPr/>
        </p:nvSpPr>
        <p:spPr>
          <a:xfrm>
            <a:off x="8345319" y="3888824"/>
            <a:ext cx="1434662" cy="1324303"/>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مدیریت پسماند</a:t>
            </a:r>
          </a:p>
        </p:txBody>
      </p:sp>
      <p:sp>
        <p:nvSpPr>
          <p:cNvPr id="16" name="Oval 15">
            <a:extLst>
              <a:ext uri="{FF2B5EF4-FFF2-40B4-BE49-F238E27FC236}">
                <a16:creationId xmlns:a16="http://schemas.microsoft.com/office/drawing/2014/main" id="{8FF356E2-0F7E-43CA-BA26-191BB91228C2}"/>
              </a:ext>
            </a:extLst>
          </p:cNvPr>
          <p:cNvSpPr/>
          <p:nvPr/>
        </p:nvSpPr>
        <p:spPr>
          <a:xfrm>
            <a:off x="8345319" y="1629103"/>
            <a:ext cx="1434662" cy="1324303"/>
          </a:xfrm>
          <a:prstGeom prst="ellipse">
            <a:avLst/>
          </a:prstGeom>
          <a:solidFill>
            <a:schemeClr val="accent5">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tx1"/>
                </a:solidFill>
                <a:cs typeface="B Titr" panose="00000700000000000000" pitchFamily="2" charset="-78"/>
              </a:rPr>
              <a:t>آب</a:t>
            </a:r>
          </a:p>
        </p:txBody>
      </p:sp>
      <p:sp>
        <p:nvSpPr>
          <p:cNvPr id="17" name="Oval 16">
            <a:extLst>
              <a:ext uri="{FF2B5EF4-FFF2-40B4-BE49-F238E27FC236}">
                <a16:creationId xmlns:a16="http://schemas.microsoft.com/office/drawing/2014/main" id="{6ED1F756-150B-4708-ADA9-9188D1AAEBC1}"/>
              </a:ext>
            </a:extLst>
          </p:cNvPr>
          <p:cNvSpPr/>
          <p:nvPr/>
        </p:nvSpPr>
        <p:spPr>
          <a:xfrm>
            <a:off x="5565228" y="5391805"/>
            <a:ext cx="1434662" cy="132430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سوخت وسایل نقلیه</a:t>
            </a:r>
          </a:p>
        </p:txBody>
      </p:sp>
      <p:sp>
        <p:nvSpPr>
          <p:cNvPr id="18" name="Oval 17">
            <a:extLst>
              <a:ext uri="{FF2B5EF4-FFF2-40B4-BE49-F238E27FC236}">
                <a16:creationId xmlns:a16="http://schemas.microsoft.com/office/drawing/2014/main" id="{DC53DFCE-92D4-4200-98DE-6A17365D94FC}"/>
              </a:ext>
            </a:extLst>
          </p:cNvPr>
          <p:cNvSpPr/>
          <p:nvPr/>
        </p:nvSpPr>
        <p:spPr>
          <a:xfrm>
            <a:off x="2830541" y="3888824"/>
            <a:ext cx="1434662" cy="1324303"/>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a:solidFill>
                  <a:schemeClr val="tx1"/>
                </a:solidFill>
                <a:cs typeface="B Titr" panose="00000700000000000000" pitchFamily="2" charset="-78"/>
              </a:rPr>
              <a:t>ساختمان و تجهیزات</a:t>
            </a:r>
          </a:p>
        </p:txBody>
      </p:sp>
      <p:sp>
        <p:nvSpPr>
          <p:cNvPr id="19" name="Oval 18">
            <a:extLst>
              <a:ext uri="{FF2B5EF4-FFF2-40B4-BE49-F238E27FC236}">
                <a16:creationId xmlns:a16="http://schemas.microsoft.com/office/drawing/2014/main" id="{8C9BD29F-BBD1-4EFC-AF9E-60D1DE9D57E0}"/>
              </a:ext>
            </a:extLst>
          </p:cNvPr>
          <p:cNvSpPr/>
          <p:nvPr/>
        </p:nvSpPr>
        <p:spPr>
          <a:xfrm>
            <a:off x="5036137" y="2081046"/>
            <a:ext cx="2538248" cy="26486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chemeClr val="tx1"/>
                </a:solidFill>
                <a:cs typeface="B Titr" panose="00000700000000000000" pitchFamily="2" charset="-78"/>
              </a:rPr>
              <a:t>شاخص های مورد ارزیابی</a:t>
            </a:r>
          </a:p>
        </p:txBody>
      </p:sp>
      <p:pic>
        <p:nvPicPr>
          <p:cNvPr id="20" name="Picture 19">
            <a:extLst>
              <a:ext uri="{FF2B5EF4-FFF2-40B4-BE49-F238E27FC236}">
                <a16:creationId xmlns:a16="http://schemas.microsoft.com/office/drawing/2014/main" id="{C9B52ED2-30F5-4388-94DE-4E5EBA33C3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44432" y="197275"/>
            <a:ext cx="1390616" cy="632637"/>
          </a:xfrm>
          <a:prstGeom prst="rect">
            <a:avLst/>
          </a:prstGeom>
          <a:noFill/>
          <a:ln>
            <a:noFill/>
          </a:ln>
        </p:spPr>
      </p:pic>
    </p:spTree>
    <p:extLst>
      <p:ext uri="{BB962C8B-B14F-4D97-AF65-F5344CB8AC3E}">
        <p14:creationId xmlns:p14="http://schemas.microsoft.com/office/powerpoint/2010/main" val="155606512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078667" y="317971"/>
            <a:ext cx="7085494" cy="724247"/>
          </a:xfrm>
        </p:spPr>
        <p:txBody>
          <a:bodyPr/>
          <a:lstStyle/>
          <a:p>
            <a:pPr algn="r" rtl="1"/>
            <a:r>
              <a:rPr lang="fa-IR" altLang="ko-KR" sz="3600" b="1" dirty="0">
                <a:solidFill>
                  <a:schemeClr val="tx1">
                    <a:lumMod val="85000"/>
                    <a:lumOff val="15000"/>
                  </a:schemeClr>
                </a:solidFill>
                <a:cs typeface="B Titr" panose="00000700000000000000" pitchFamily="2" charset="-78"/>
              </a:rPr>
              <a:t>اهمیت این نتایج برای شبکه ما چیست؟</a:t>
            </a:r>
          </a:p>
        </p:txBody>
      </p:sp>
      <p:sp>
        <p:nvSpPr>
          <p:cNvPr id="3" name="Freeform 6">
            <a:extLst>
              <a:ext uri="{FF2B5EF4-FFF2-40B4-BE49-F238E27FC236}">
                <a16:creationId xmlns:a16="http://schemas.microsoft.com/office/drawing/2014/main" id="{72B24299-1725-4724-A414-97084080D3ED}"/>
              </a:ext>
            </a:extLst>
          </p:cNvPr>
          <p:cNvSpPr/>
          <p:nvPr/>
        </p:nvSpPr>
        <p:spPr>
          <a:xfrm>
            <a:off x="6443093" y="2059640"/>
            <a:ext cx="1943613" cy="3941997"/>
          </a:xfrm>
          <a:custGeom>
            <a:avLst/>
            <a:gdLst>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21457 w 3349545"/>
              <a:gd name="connsiteY6" fmla="*/ 1457816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792907 w 3349545"/>
              <a:gd name="connsiteY22" fmla="*/ 1501358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17400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700378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55550 w 3349545"/>
              <a:gd name="connsiteY26" fmla="*/ 1210166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0542 w 3349545"/>
              <a:gd name="connsiteY37" fmla="*/ 4660526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41273 w 3349545"/>
              <a:gd name="connsiteY38" fmla="*/ 4756392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805278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44197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07307 w 3349545"/>
              <a:gd name="connsiteY0" fmla="*/ 4707202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07307 w 3349545"/>
              <a:gd name="connsiteY4" fmla="*/ 4707202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 name="connsiteX0" fmla="*/ 2710028 w 3349545"/>
              <a:gd name="connsiteY0" fmla="*/ 4715366 h 6793483"/>
              <a:gd name="connsiteX1" fmla="*/ 2641993 w 3349545"/>
              <a:gd name="connsiteY1" fmla="*/ 4726252 h 6793483"/>
              <a:gd name="connsiteX2" fmla="*/ 2587564 w 3349545"/>
              <a:gd name="connsiteY2" fmla="*/ 4805174 h 6793483"/>
              <a:gd name="connsiteX3" fmla="*/ 2791671 w 3349545"/>
              <a:gd name="connsiteY3" fmla="*/ 4791567 h 6793483"/>
              <a:gd name="connsiteX4" fmla="*/ 2710028 w 3349545"/>
              <a:gd name="connsiteY4" fmla="*/ 4715366 h 6793483"/>
              <a:gd name="connsiteX5" fmla="*/ 1613293 w 3349545"/>
              <a:gd name="connsiteY5" fmla="*/ 1261872 h 6793483"/>
              <a:gd name="connsiteX6" fmla="*/ 1632343 w 3349545"/>
              <a:gd name="connsiteY6" fmla="*/ 1441488 h 6793483"/>
              <a:gd name="connsiteX7" fmla="*/ 1436400 w 3349545"/>
              <a:gd name="connsiteY7" fmla="*/ 2170830 h 6793483"/>
              <a:gd name="connsiteX8" fmla="*/ 1403743 w 3349545"/>
              <a:gd name="connsiteY8" fmla="*/ 2853908 h 6793483"/>
              <a:gd name="connsiteX9" fmla="*/ 1452728 w 3349545"/>
              <a:gd name="connsiteY9" fmla="*/ 2772266 h 6793483"/>
              <a:gd name="connsiteX10" fmla="*/ 1588800 w 3349545"/>
              <a:gd name="connsiteY10" fmla="*/ 2018430 h 6793483"/>
              <a:gd name="connsiteX11" fmla="*/ 1692214 w 3349545"/>
              <a:gd name="connsiteY11" fmla="*/ 1504080 h 6793483"/>
              <a:gd name="connsiteX12" fmla="*/ 1735757 w 3349545"/>
              <a:gd name="connsiteY12" fmla="*/ 1460537 h 6793483"/>
              <a:gd name="connsiteX13" fmla="*/ 1656834 w 3349545"/>
              <a:gd name="connsiteY13" fmla="*/ 1275480 h 6793483"/>
              <a:gd name="connsiteX14" fmla="*/ 1613293 w 3349545"/>
              <a:gd name="connsiteY14" fmla="*/ 1261872 h 6793483"/>
              <a:gd name="connsiteX15" fmla="*/ 1821237 w 3349545"/>
              <a:gd name="connsiteY15" fmla="*/ 16 h 6793483"/>
              <a:gd name="connsiteX16" fmla="*/ 2081275 w 3349545"/>
              <a:gd name="connsiteY16" fmla="*/ 68603 h 6793483"/>
              <a:gd name="connsiteX17" fmla="*/ 2243329 w 3349545"/>
              <a:gd name="connsiteY17" fmla="*/ 345059 h 6793483"/>
              <a:gd name="connsiteX18" fmla="*/ 2235166 w 3349545"/>
              <a:gd name="connsiteY18" fmla="*/ 680565 h 6793483"/>
              <a:gd name="connsiteX19" fmla="*/ 2244664 w 3349545"/>
              <a:gd name="connsiteY19" fmla="*/ 845493 h 6793483"/>
              <a:gd name="connsiteX20" fmla="*/ 2213804 w 3349545"/>
              <a:gd name="connsiteY20" fmla="*/ 971604 h 6793483"/>
              <a:gd name="connsiteX21" fmla="*/ 2233515 w 3349545"/>
              <a:gd name="connsiteY21" fmla="*/ 1080381 h 6793483"/>
              <a:gd name="connsiteX22" fmla="*/ 1803793 w 3349545"/>
              <a:gd name="connsiteY22" fmla="*/ 1485029 h 6793483"/>
              <a:gd name="connsiteX23" fmla="*/ 1811957 w 3349545"/>
              <a:gd name="connsiteY23" fmla="*/ 1580280 h 6793483"/>
              <a:gd name="connsiteX24" fmla="*/ 1782021 w 3349545"/>
              <a:gd name="connsiteY24" fmla="*/ 1672808 h 6793483"/>
              <a:gd name="connsiteX25" fmla="*/ 1809236 w 3349545"/>
              <a:gd name="connsiteY25" fmla="*/ 1993937 h 6793483"/>
              <a:gd name="connsiteX26" fmla="*/ 2247386 w 3349545"/>
              <a:gd name="connsiteY26" fmla="*/ 1204723 h 6793483"/>
              <a:gd name="connsiteX27" fmla="*/ 2234169 w 3349545"/>
              <a:gd name="connsiteY27" fmla="*/ 1083988 h 6793483"/>
              <a:gd name="connsiteX28" fmla="*/ 2240145 w 3349545"/>
              <a:gd name="connsiteY28" fmla="*/ 1116970 h 6793483"/>
              <a:gd name="connsiteX29" fmla="*/ 2394343 w 3349545"/>
              <a:gd name="connsiteY29" fmla="*/ 1275480 h 6793483"/>
              <a:gd name="connsiteX30" fmla="*/ 3090566 w 3349545"/>
              <a:gd name="connsiteY30" fmla="*/ 1914656 h 6793483"/>
              <a:gd name="connsiteX31" fmla="*/ 3055599 w 3349545"/>
              <a:gd name="connsiteY31" fmla="*/ 2631573 h 6793483"/>
              <a:gd name="connsiteX32" fmla="*/ 3066946 w 3349545"/>
              <a:gd name="connsiteY32" fmla="*/ 2864947 h 6793483"/>
              <a:gd name="connsiteX33" fmla="*/ 2926151 w 3349545"/>
              <a:gd name="connsiteY33" fmla="*/ 3411134 h 6793483"/>
              <a:gd name="connsiteX34" fmla="*/ 2941196 w 3349545"/>
              <a:gd name="connsiteY34" fmla="*/ 3532777 h 6793483"/>
              <a:gd name="connsiteX35" fmla="*/ 2758244 w 3349545"/>
              <a:gd name="connsiteY35" fmla="*/ 4396753 h 6793483"/>
              <a:gd name="connsiteX36" fmla="*/ 2707821 w 3349545"/>
              <a:gd name="connsiteY36" fmla="*/ 4516187 h 6793483"/>
              <a:gd name="connsiteX37" fmla="*/ 2713264 w 3349545"/>
              <a:gd name="connsiteY37" fmla="*/ 4633311 h 6793483"/>
              <a:gd name="connsiteX38" fmla="*/ 2873930 w 3349545"/>
              <a:gd name="connsiteY38" fmla="*/ 4778164 h 6793483"/>
              <a:gd name="connsiteX39" fmla="*/ 3309873 w 3349545"/>
              <a:gd name="connsiteY39" fmla="*/ 4773183 h 6793483"/>
              <a:gd name="connsiteX40" fmla="*/ 3333441 w 3349545"/>
              <a:gd name="connsiteY40" fmla="*/ 5729842 h 6793483"/>
              <a:gd name="connsiteX41" fmla="*/ 3003943 w 3349545"/>
              <a:gd name="connsiteY41" fmla="*/ 5885579 h 6793483"/>
              <a:gd name="connsiteX42" fmla="*/ 2954957 w 3349545"/>
              <a:gd name="connsiteY42" fmla="*/ 5950894 h 6793483"/>
              <a:gd name="connsiteX43" fmla="*/ 2884200 w 3349545"/>
              <a:gd name="connsiteY43" fmla="*/ 5945450 h 6793483"/>
              <a:gd name="connsiteX44" fmla="*/ 2879295 w 3349545"/>
              <a:gd name="connsiteY44" fmla="*/ 5916148 h 6793483"/>
              <a:gd name="connsiteX45" fmla="*/ 2863712 w 3349545"/>
              <a:gd name="connsiteY45" fmla="*/ 5920497 h 6793483"/>
              <a:gd name="connsiteX46" fmla="*/ 2487641 w 3349545"/>
              <a:gd name="connsiteY46" fmla="*/ 5978622 h 6793483"/>
              <a:gd name="connsiteX47" fmla="*/ 2210210 w 3349545"/>
              <a:gd name="connsiteY47" fmla="*/ 6651482 h 6793483"/>
              <a:gd name="connsiteX48" fmla="*/ 1928722 w 3349545"/>
              <a:gd name="connsiteY48" fmla="*/ 6793099 h 6793483"/>
              <a:gd name="connsiteX49" fmla="*/ 1818375 w 3349545"/>
              <a:gd name="connsiteY49" fmla="*/ 6601624 h 6793483"/>
              <a:gd name="connsiteX50" fmla="*/ 2029055 w 3349545"/>
              <a:gd name="connsiteY50" fmla="*/ 6142524 h 6793483"/>
              <a:gd name="connsiteX51" fmla="*/ 2031314 w 3349545"/>
              <a:gd name="connsiteY51" fmla="*/ 5974514 h 6793483"/>
              <a:gd name="connsiteX52" fmla="*/ 1689492 w 3349545"/>
              <a:gd name="connsiteY52" fmla="*/ 5949097 h 6793483"/>
              <a:gd name="connsiteX53" fmla="*/ 1385257 w 3349545"/>
              <a:gd name="connsiteY53" fmla="*/ 6100778 h 6793483"/>
              <a:gd name="connsiteX54" fmla="*/ 1166414 w 3349545"/>
              <a:gd name="connsiteY54" fmla="*/ 6116645 h 6793483"/>
              <a:gd name="connsiteX55" fmla="*/ 1045644 w 3349545"/>
              <a:gd name="connsiteY55" fmla="*/ 5995875 h 6793483"/>
              <a:gd name="connsiteX56" fmla="*/ 1435681 w 3349545"/>
              <a:gd name="connsiteY56" fmla="*/ 5734822 h 6793483"/>
              <a:gd name="connsiteX57" fmla="*/ 1481997 w 3349545"/>
              <a:gd name="connsiteY57" fmla="*/ 5531948 h 6793483"/>
              <a:gd name="connsiteX58" fmla="*/ 1264539 w 3349545"/>
              <a:gd name="connsiteY58" fmla="*/ 4136728 h 6793483"/>
              <a:gd name="connsiteX59" fmla="*/ 1173191 w 3349545"/>
              <a:gd name="connsiteY59" fmla="*/ 3908282 h 6793483"/>
              <a:gd name="connsiteX60" fmla="*/ 1266799 w 3349545"/>
              <a:gd name="connsiteY60" fmla="*/ 3338939 h 6793483"/>
              <a:gd name="connsiteX61" fmla="*/ 950753 w 3349545"/>
              <a:gd name="connsiteY61" fmla="*/ 3192290 h 6793483"/>
              <a:gd name="connsiteX62" fmla="*/ 512655 w 3349545"/>
              <a:gd name="connsiteY62" fmla="*/ 3096065 h 6793483"/>
              <a:gd name="connsiteX63" fmla="*/ 485389 w 3349545"/>
              <a:gd name="connsiteY63" fmla="*/ 2992957 h 6793483"/>
              <a:gd name="connsiteX64" fmla="*/ 364157 w 3349545"/>
              <a:gd name="connsiteY64" fmla="*/ 2985256 h 6793483"/>
              <a:gd name="connsiteX65" fmla="*/ 312861 w 3349545"/>
              <a:gd name="connsiteY65" fmla="*/ 2907157 h 6793483"/>
              <a:gd name="connsiteX66" fmla="*/ 0 w 3349545"/>
              <a:gd name="connsiteY66" fmla="*/ 2760045 h 6793483"/>
              <a:gd name="connsiteX67" fmla="*/ 328778 w 3349545"/>
              <a:gd name="connsiteY67" fmla="*/ 1963693 h 6793483"/>
              <a:gd name="connsiteX68" fmla="*/ 1109675 w 3349545"/>
              <a:gd name="connsiteY68" fmla="*/ 2286054 h 6793483"/>
              <a:gd name="connsiteX69" fmla="*/ 1183666 w 3349545"/>
              <a:gd name="connsiteY69" fmla="*/ 2122614 h 6793483"/>
              <a:gd name="connsiteX70" fmla="*/ 1204514 w 3349545"/>
              <a:gd name="connsiteY70" fmla="*/ 1954605 h 6793483"/>
              <a:gd name="connsiteX71" fmla="*/ 1239533 w 3349545"/>
              <a:gd name="connsiteY71" fmla="*/ 1364773 h 6793483"/>
              <a:gd name="connsiteX72" fmla="*/ 1597734 w 3349545"/>
              <a:gd name="connsiteY72" fmla="*/ 1208214 h 6793483"/>
              <a:gd name="connsiteX73" fmla="*/ 1444564 w 3349545"/>
              <a:gd name="connsiteY73" fmla="*/ 769294 h 6793483"/>
              <a:gd name="connsiteX74" fmla="*/ 1381151 w 3349545"/>
              <a:gd name="connsiteY74" fmla="*/ 327499 h 6793483"/>
              <a:gd name="connsiteX75" fmla="*/ 1666746 w 3349545"/>
              <a:gd name="connsiteY75" fmla="*/ 35022 h 6793483"/>
              <a:gd name="connsiteX76" fmla="*/ 1821237 w 3349545"/>
              <a:gd name="connsiteY76" fmla="*/ 16 h 679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49545" h="6793483">
                <a:moveTo>
                  <a:pt x="2710028" y="4715366"/>
                </a:moveTo>
                <a:cubicBezTo>
                  <a:pt x="2666485" y="4721716"/>
                  <a:pt x="2663764" y="4719902"/>
                  <a:pt x="2641993" y="4726252"/>
                </a:cubicBezTo>
                <a:cubicBezTo>
                  <a:pt x="2599357" y="4741673"/>
                  <a:pt x="2605707" y="4778867"/>
                  <a:pt x="2587564" y="4805174"/>
                </a:cubicBezTo>
                <a:lnTo>
                  <a:pt x="2791671" y="4791567"/>
                </a:lnTo>
                <a:cubicBezTo>
                  <a:pt x="2764457" y="4766167"/>
                  <a:pt x="2759013" y="4724437"/>
                  <a:pt x="2710028" y="4715366"/>
                </a:cubicBezTo>
                <a:close/>
                <a:moveTo>
                  <a:pt x="1613293" y="1261872"/>
                </a:moveTo>
                <a:cubicBezTo>
                  <a:pt x="1619643" y="1326279"/>
                  <a:pt x="1625993" y="1377081"/>
                  <a:pt x="1632343" y="1441488"/>
                </a:cubicBezTo>
                <a:cubicBezTo>
                  <a:pt x="1554329" y="1668273"/>
                  <a:pt x="1440937" y="2061066"/>
                  <a:pt x="1436400" y="2170830"/>
                </a:cubicBezTo>
                <a:lnTo>
                  <a:pt x="1403743" y="2853908"/>
                </a:lnTo>
                <a:lnTo>
                  <a:pt x="1452728" y="2772266"/>
                </a:lnTo>
                <a:cubicBezTo>
                  <a:pt x="1451367" y="2646173"/>
                  <a:pt x="1533918" y="2139080"/>
                  <a:pt x="1588800" y="2018430"/>
                </a:cubicBezTo>
                <a:cubicBezTo>
                  <a:pt x="1657289" y="1829745"/>
                  <a:pt x="1700832" y="1593888"/>
                  <a:pt x="1692214" y="1504080"/>
                </a:cubicBezTo>
                <a:lnTo>
                  <a:pt x="1735757" y="1460537"/>
                </a:lnTo>
                <a:cubicBezTo>
                  <a:pt x="1699471" y="1397037"/>
                  <a:pt x="1649577" y="1360752"/>
                  <a:pt x="1656834" y="1275480"/>
                </a:cubicBezTo>
                <a:cubicBezTo>
                  <a:pt x="1638692" y="1271851"/>
                  <a:pt x="1631435" y="1265501"/>
                  <a:pt x="1613293" y="1261872"/>
                </a:cubicBezTo>
                <a:close/>
                <a:moveTo>
                  <a:pt x="1821237" y="16"/>
                </a:moveTo>
                <a:cubicBezTo>
                  <a:pt x="1902601" y="820"/>
                  <a:pt x="1981308" y="30991"/>
                  <a:pt x="2081275" y="68603"/>
                </a:cubicBezTo>
                <a:lnTo>
                  <a:pt x="2243329" y="345059"/>
                </a:lnTo>
                <a:cubicBezTo>
                  <a:pt x="2257843" y="479572"/>
                  <a:pt x="2253309" y="578709"/>
                  <a:pt x="2235166" y="680565"/>
                </a:cubicBezTo>
                <a:cubicBezTo>
                  <a:pt x="2348328" y="681421"/>
                  <a:pt x="2277253" y="819211"/>
                  <a:pt x="2244664" y="845493"/>
                </a:cubicBezTo>
                <a:cubicBezTo>
                  <a:pt x="2233607" y="898372"/>
                  <a:pt x="2215464" y="930894"/>
                  <a:pt x="2213804" y="971604"/>
                </a:cubicBezTo>
                <a:lnTo>
                  <a:pt x="2233515" y="1080381"/>
                </a:lnTo>
                <a:cubicBezTo>
                  <a:pt x="2132672" y="1456957"/>
                  <a:pt x="1871779" y="1485947"/>
                  <a:pt x="1803793" y="1485029"/>
                </a:cubicBezTo>
                <a:cubicBezTo>
                  <a:pt x="1790185" y="1516779"/>
                  <a:pt x="1809236" y="1548530"/>
                  <a:pt x="1811957" y="1580280"/>
                </a:cubicBezTo>
                <a:lnTo>
                  <a:pt x="1782021" y="1672808"/>
                </a:lnTo>
                <a:lnTo>
                  <a:pt x="1809236" y="1993937"/>
                </a:lnTo>
                <a:cubicBezTo>
                  <a:pt x="1958007" y="1732680"/>
                  <a:pt x="2071401" y="1476865"/>
                  <a:pt x="2247386" y="1204723"/>
                </a:cubicBezTo>
                <a:cubicBezTo>
                  <a:pt x="2235885" y="1177294"/>
                  <a:pt x="2235134" y="1142364"/>
                  <a:pt x="2234169" y="1083988"/>
                </a:cubicBezTo>
                <a:lnTo>
                  <a:pt x="2240145" y="1116970"/>
                </a:lnTo>
                <a:cubicBezTo>
                  <a:pt x="2276131" y="1174419"/>
                  <a:pt x="2339691" y="1240503"/>
                  <a:pt x="2394343" y="1275480"/>
                </a:cubicBezTo>
                <a:cubicBezTo>
                  <a:pt x="2481651" y="1329506"/>
                  <a:pt x="3086039" y="1853286"/>
                  <a:pt x="3090566" y="1914656"/>
                </a:cubicBezTo>
                <a:lnTo>
                  <a:pt x="3055599" y="2631573"/>
                </a:lnTo>
                <a:cubicBezTo>
                  <a:pt x="3062103" y="2695757"/>
                  <a:pt x="3076771" y="2800763"/>
                  <a:pt x="3066946" y="2864947"/>
                </a:cubicBezTo>
                <a:lnTo>
                  <a:pt x="2926151" y="3411134"/>
                </a:lnTo>
                <a:cubicBezTo>
                  <a:pt x="2929352" y="3458032"/>
                  <a:pt x="2951603" y="3491322"/>
                  <a:pt x="2941196" y="3532777"/>
                </a:cubicBezTo>
                <a:cubicBezTo>
                  <a:pt x="2866605" y="3823490"/>
                  <a:pt x="2819228" y="4108761"/>
                  <a:pt x="2758244" y="4396753"/>
                </a:cubicBezTo>
                <a:cubicBezTo>
                  <a:pt x="2761394" y="4477385"/>
                  <a:pt x="2756379" y="4479098"/>
                  <a:pt x="2707821" y="4516187"/>
                </a:cubicBezTo>
                <a:cubicBezTo>
                  <a:pt x="2707821" y="4574278"/>
                  <a:pt x="2680607" y="4607877"/>
                  <a:pt x="2713264" y="4633311"/>
                </a:cubicBezTo>
                <a:cubicBezTo>
                  <a:pt x="2797662" y="4643495"/>
                  <a:pt x="2849403" y="4740766"/>
                  <a:pt x="2873930" y="4778164"/>
                </a:cubicBezTo>
                <a:lnTo>
                  <a:pt x="3309873" y="4773183"/>
                </a:lnTo>
                <a:cubicBezTo>
                  <a:pt x="3362179" y="4774570"/>
                  <a:pt x="3354613" y="5399162"/>
                  <a:pt x="3333441" y="5729842"/>
                </a:cubicBezTo>
                <a:cubicBezTo>
                  <a:pt x="3303437" y="5759983"/>
                  <a:pt x="3194512" y="5937081"/>
                  <a:pt x="3003943" y="5885579"/>
                </a:cubicBezTo>
                <a:cubicBezTo>
                  <a:pt x="2983986" y="5910980"/>
                  <a:pt x="2983078" y="5936379"/>
                  <a:pt x="2954957" y="5950894"/>
                </a:cubicBezTo>
                <a:cubicBezTo>
                  <a:pt x="2918671" y="5951802"/>
                  <a:pt x="2906879" y="5947265"/>
                  <a:pt x="2884200" y="5945450"/>
                </a:cubicBezTo>
                <a:cubicBezTo>
                  <a:pt x="2881799" y="5927645"/>
                  <a:pt x="2888584" y="5915965"/>
                  <a:pt x="2879295" y="5916148"/>
                </a:cubicBezTo>
                <a:lnTo>
                  <a:pt x="2863712" y="5920497"/>
                </a:lnTo>
                <a:lnTo>
                  <a:pt x="2487641" y="5978622"/>
                </a:lnTo>
                <a:cubicBezTo>
                  <a:pt x="2425100" y="6192023"/>
                  <a:pt x="2335344" y="6484345"/>
                  <a:pt x="2210210" y="6651482"/>
                </a:cubicBezTo>
                <a:cubicBezTo>
                  <a:pt x="2165367" y="6704131"/>
                  <a:pt x="1949073" y="6800321"/>
                  <a:pt x="1928722" y="6793099"/>
                </a:cubicBezTo>
                <a:cubicBezTo>
                  <a:pt x="1830254" y="6750138"/>
                  <a:pt x="1805265" y="6728949"/>
                  <a:pt x="1818375" y="6601624"/>
                </a:cubicBezTo>
                <a:cubicBezTo>
                  <a:pt x="1812402" y="6562891"/>
                  <a:pt x="1958828" y="6295557"/>
                  <a:pt x="2029055" y="6142524"/>
                </a:cubicBezTo>
                <a:cubicBezTo>
                  <a:pt x="2029808" y="6086521"/>
                  <a:pt x="2038726" y="6046845"/>
                  <a:pt x="2031314" y="5974514"/>
                </a:cubicBezTo>
                <a:cubicBezTo>
                  <a:pt x="1921002" y="5973299"/>
                  <a:pt x="1788918" y="5996576"/>
                  <a:pt x="1689492" y="5949097"/>
                </a:cubicBezTo>
                <a:cubicBezTo>
                  <a:pt x="1572659" y="6004193"/>
                  <a:pt x="1510254" y="6037517"/>
                  <a:pt x="1385257" y="6100778"/>
                </a:cubicBezTo>
                <a:cubicBezTo>
                  <a:pt x="1299609" y="6133282"/>
                  <a:pt x="1257504" y="6119520"/>
                  <a:pt x="1166414" y="6116645"/>
                </a:cubicBezTo>
                <a:cubicBezTo>
                  <a:pt x="1082614" y="6114488"/>
                  <a:pt x="1050523" y="6057904"/>
                  <a:pt x="1045644" y="5995875"/>
                </a:cubicBezTo>
                <a:cubicBezTo>
                  <a:pt x="1040492" y="5931536"/>
                  <a:pt x="1239446" y="5807326"/>
                  <a:pt x="1435681" y="5734822"/>
                </a:cubicBezTo>
                <a:cubicBezTo>
                  <a:pt x="1486498" y="5701668"/>
                  <a:pt x="1542759" y="5581431"/>
                  <a:pt x="1481997" y="5531948"/>
                </a:cubicBezTo>
                <a:cubicBezTo>
                  <a:pt x="1434911" y="5321781"/>
                  <a:pt x="1311625" y="4657138"/>
                  <a:pt x="1264539" y="4136728"/>
                </a:cubicBezTo>
                <a:cubicBezTo>
                  <a:pt x="1258583" y="4049693"/>
                  <a:pt x="1168261" y="3946331"/>
                  <a:pt x="1173191" y="3908282"/>
                </a:cubicBezTo>
                <a:lnTo>
                  <a:pt x="1266799" y="3338939"/>
                </a:lnTo>
                <a:lnTo>
                  <a:pt x="950753" y="3192290"/>
                </a:lnTo>
                <a:cubicBezTo>
                  <a:pt x="736685" y="3245486"/>
                  <a:pt x="623309" y="3151726"/>
                  <a:pt x="512655" y="3096065"/>
                </a:cubicBezTo>
                <a:cubicBezTo>
                  <a:pt x="481796" y="3061697"/>
                  <a:pt x="532578" y="3030048"/>
                  <a:pt x="485389" y="2992957"/>
                </a:cubicBezTo>
                <a:cubicBezTo>
                  <a:pt x="431371" y="2964083"/>
                  <a:pt x="396403" y="2995080"/>
                  <a:pt x="364157" y="2985256"/>
                </a:cubicBezTo>
                <a:cubicBezTo>
                  <a:pt x="333450" y="2975551"/>
                  <a:pt x="321796" y="2935912"/>
                  <a:pt x="312861" y="2907157"/>
                </a:cubicBezTo>
                <a:lnTo>
                  <a:pt x="0" y="2760045"/>
                </a:lnTo>
                <a:cubicBezTo>
                  <a:pt x="109593" y="2494594"/>
                  <a:pt x="303550" y="1986937"/>
                  <a:pt x="328778" y="1963693"/>
                </a:cubicBezTo>
                <a:cubicBezTo>
                  <a:pt x="374084" y="1918748"/>
                  <a:pt x="843933" y="2173157"/>
                  <a:pt x="1109675" y="2286054"/>
                </a:cubicBezTo>
                <a:cubicBezTo>
                  <a:pt x="1167903" y="2280559"/>
                  <a:pt x="1133602" y="2168930"/>
                  <a:pt x="1183666" y="2122614"/>
                </a:cubicBezTo>
                <a:cubicBezTo>
                  <a:pt x="1174287" y="2072054"/>
                  <a:pt x="1154022" y="2016051"/>
                  <a:pt x="1204514" y="1954605"/>
                </a:cubicBezTo>
                <a:cubicBezTo>
                  <a:pt x="1153594" y="1842358"/>
                  <a:pt x="1227860" y="1561384"/>
                  <a:pt x="1239533" y="1364773"/>
                </a:cubicBezTo>
                <a:cubicBezTo>
                  <a:pt x="1265497" y="1263600"/>
                  <a:pt x="1462913" y="1205973"/>
                  <a:pt x="1597734" y="1208214"/>
                </a:cubicBezTo>
                <a:cubicBezTo>
                  <a:pt x="1578839" y="1125749"/>
                  <a:pt x="1464332" y="880702"/>
                  <a:pt x="1444564" y="769294"/>
                </a:cubicBezTo>
                <a:cubicBezTo>
                  <a:pt x="1419352" y="627951"/>
                  <a:pt x="1349110" y="456228"/>
                  <a:pt x="1381151" y="327499"/>
                </a:cubicBezTo>
                <a:cubicBezTo>
                  <a:pt x="1383822" y="298949"/>
                  <a:pt x="1462689" y="109836"/>
                  <a:pt x="1666746" y="35022"/>
                </a:cubicBezTo>
                <a:cubicBezTo>
                  <a:pt x="1722644" y="9624"/>
                  <a:pt x="1772419" y="-466"/>
                  <a:pt x="1821237" y="1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5" name="Text Placeholder 12">
            <a:extLst>
              <a:ext uri="{FF2B5EF4-FFF2-40B4-BE49-F238E27FC236}">
                <a16:creationId xmlns:a16="http://schemas.microsoft.com/office/drawing/2014/main" id="{DCB5BFED-9399-4615-A611-9B50893F42BF}"/>
              </a:ext>
            </a:extLst>
          </p:cNvPr>
          <p:cNvSpPr txBox="1">
            <a:spLocks/>
          </p:cNvSpPr>
          <p:nvPr/>
        </p:nvSpPr>
        <p:spPr>
          <a:xfrm>
            <a:off x="2665624" y="2355577"/>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fa-IR" altLang="ko-KR" sz="1600" dirty="0">
                <a:solidFill>
                  <a:schemeClr val="tx1">
                    <a:lumMod val="75000"/>
                    <a:lumOff val="25000"/>
                  </a:schemeClr>
                </a:solidFill>
                <a:cs typeface="B Titr" panose="00000700000000000000" pitchFamily="2" charset="-78"/>
              </a:rPr>
              <a:t>حفاظت از منابع پایه و محیط زیست</a:t>
            </a:r>
            <a:endParaRPr lang="ko-KR" altLang="en-US" sz="1600" dirty="0">
              <a:solidFill>
                <a:schemeClr val="tx1">
                  <a:lumMod val="75000"/>
                  <a:lumOff val="25000"/>
                </a:schemeClr>
              </a:solidFill>
              <a:cs typeface="B Titr" panose="00000700000000000000" pitchFamily="2" charset="-78"/>
            </a:endParaRPr>
          </a:p>
        </p:txBody>
      </p:sp>
      <p:sp>
        <p:nvSpPr>
          <p:cNvPr id="7" name="Text Placeholder 12">
            <a:extLst>
              <a:ext uri="{FF2B5EF4-FFF2-40B4-BE49-F238E27FC236}">
                <a16:creationId xmlns:a16="http://schemas.microsoft.com/office/drawing/2014/main" id="{3244EA28-6C58-44FC-82AE-9887BA099C2D}"/>
              </a:ext>
            </a:extLst>
          </p:cNvPr>
          <p:cNvSpPr txBox="1">
            <a:spLocks/>
          </p:cNvSpPr>
          <p:nvPr/>
        </p:nvSpPr>
        <p:spPr>
          <a:xfrm>
            <a:off x="2231146" y="3048140"/>
            <a:ext cx="3864854" cy="31103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fa-IR" altLang="ko-KR" sz="1600" dirty="0">
                <a:solidFill>
                  <a:schemeClr val="tx1">
                    <a:lumMod val="75000"/>
                    <a:lumOff val="25000"/>
                  </a:schemeClr>
                </a:solidFill>
                <a:cs typeface="B Titr" panose="00000700000000000000" pitchFamily="2" charset="-78"/>
              </a:rPr>
              <a:t>اصلاح و بهبود فرآیندها و ساختارها برای حفاظت از محیط زیست (اصلاح ساختار مصرف)</a:t>
            </a:r>
            <a:endParaRPr lang="ko-KR" altLang="en-US" sz="1600" dirty="0">
              <a:solidFill>
                <a:schemeClr val="tx1">
                  <a:lumMod val="75000"/>
                  <a:lumOff val="25000"/>
                </a:schemeClr>
              </a:solidFill>
              <a:cs typeface="B Titr" panose="00000700000000000000" pitchFamily="2" charset="-78"/>
            </a:endParaRPr>
          </a:p>
        </p:txBody>
      </p:sp>
      <p:sp>
        <p:nvSpPr>
          <p:cNvPr id="9" name="Text Placeholder 12">
            <a:extLst>
              <a:ext uri="{FF2B5EF4-FFF2-40B4-BE49-F238E27FC236}">
                <a16:creationId xmlns:a16="http://schemas.microsoft.com/office/drawing/2014/main" id="{979C5BBC-4D9F-4548-9FBE-7A0DE6DB547B}"/>
              </a:ext>
            </a:extLst>
          </p:cNvPr>
          <p:cNvSpPr txBox="1">
            <a:spLocks/>
          </p:cNvSpPr>
          <p:nvPr/>
        </p:nvSpPr>
        <p:spPr>
          <a:xfrm>
            <a:off x="2016374" y="4030638"/>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fa-IR" altLang="ko-KR" sz="1600" dirty="0">
                <a:solidFill>
                  <a:schemeClr val="tx1">
                    <a:lumMod val="75000"/>
                    <a:lumOff val="25000"/>
                  </a:schemeClr>
                </a:solidFill>
                <a:cs typeface="B Titr" panose="00000700000000000000" pitchFamily="2" charset="-78"/>
              </a:rPr>
              <a:t>اصلاح الگوی مصرف انرژی در ساختمان مراکز و پایگاه ها</a:t>
            </a:r>
            <a:endParaRPr lang="ko-KR" altLang="en-US" sz="1600" dirty="0">
              <a:solidFill>
                <a:schemeClr val="tx1">
                  <a:lumMod val="75000"/>
                  <a:lumOff val="25000"/>
                </a:schemeClr>
              </a:solidFill>
              <a:cs typeface="B Titr" panose="00000700000000000000" pitchFamily="2" charset="-78"/>
            </a:endParaRPr>
          </a:p>
        </p:txBody>
      </p:sp>
      <p:sp>
        <p:nvSpPr>
          <p:cNvPr id="11" name="Text Placeholder 12">
            <a:extLst>
              <a:ext uri="{FF2B5EF4-FFF2-40B4-BE49-F238E27FC236}">
                <a16:creationId xmlns:a16="http://schemas.microsoft.com/office/drawing/2014/main" id="{D2DA7338-1641-4478-8777-5BA566EF5620}"/>
              </a:ext>
            </a:extLst>
          </p:cNvPr>
          <p:cNvSpPr txBox="1">
            <a:spLocks/>
          </p:cNvSpPr>
          <p:nvPr/>
        </p:nvSpPr>
        <p:spPr>
          <a:xfrm>
            <a:off x="1756560" y="5768370"/>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fa-IR" altLang="ko-KR" sz="1600" dirty="0">
                <a:solidFill>
                  <a:schemeClr val="tx1">
                    <a:lumMod val="75000"/>
                    <a:lumOff val="25000"/>
                  </a:schemeClr>
                </a:solidFill>
                <a:cs typeface="B Titr" panose="00000700000000000000" pitchFamily="2" charset="-78"/>
              </a:rPr>
              <a:t>رعایت الگوی مصرف و بهینه سازی مصرف آب،برق،انرژی،کاغذ مواد و تجهیزات اداری</a:t>
            </a:r>
            <a:endParaRPr lang="ko-KR" altLang="en-US" sz="1600" dirty="0">
              <a:solidFill>
                <a:schemeClr val="tx1">
                  <a:lumMod val="75000"/>
                  <a:lumOff val="25000"/>
                </a:schemeClr>
              </a:solidFill>
              <a:cs typeface="B Titr" panose="00000700000000000000" pitchFamily="2" charset="-78"/>
            </a:endParaRPr>
          </a:p>
        </p:txBody>
      </p:sp>
      <p:sp>
        <p:nvSpPr>
          <p:cNvPr id="13" name="Text Placeholder 12">
            <a:extLst>
              <a:ext uri="{FF2B5EF4-FFF2-40B4-BE49-F238E27FC236}">
                <a16:creationId xmlns:a16="http://schemas.microsoft.com/office/drawing/2014/main" id="{4F9238A4-7C07-46B6-AB1D-A6261E7E26CB}"/>
              </a:ext>
            </a:extLst>
          </p:cNvPr>
          <p:cNvSpPr txBox="1">
            <a:spLocks/>
          </p:cNvSpPr>
          <p:nvPr/>
        </p:nvSpPr>
        <p:spPr>
          <a:xfrm>
            <a:off x="1884054" y="4813542"/>
            <a:ext cx="3864854" cy="46653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rtl="1"/>
            <a:r>
              <a:rPr lang="fa-IR" altLang="ko-KR" sz="1600" dirty="0">
                <a:solidFill>
                  <a:schemeClr val="tx1">
                    <a:lumMod val="75000"/>
                    <a:lumOff val="25000"/>
                  </a:schemeClr>
                </a:solidFill>
                <a:cs typeface="B Titr" panose="00000700000000000000" pitchFamily="2" charset="-78"/>
              </a:rPr>
              <a:t>توجه به مدیریت زمان و استفاده بهینه از آن</a:t>
            </a:r>
            <a:endParaRPr lang="ko-KR" altLang="en-US" sz="1600" dirty="0">
              <a:solidFill>
                <a:schemeClr val="tx1">
                  <a:lumMod val="75000"/>
                  <a:lumOff val="2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27" name="TextBox 26">
            <a:extLst>
              <a:ext uri="{FF2B5EF4-FFF2-40B4-BE49-F238E27FC236}">
                <a16:creationId xmlns:a16="http://schemas.microsoft.com/office/drawing/2014/main" id="{7E8B3535-D4C8-4FA4-9AB9-A458B2958F75}"/>
              </a:ext>
            </a:extLst>
          </p:cNvPr>
          <p:cNvSpPr txBox="1"/>
          <p:nvPr/>
        </p:nvSpPr>
        <p:spPr>
          <a:xfrm>
            <a:off x="1695893" y="1209304"/>
            <a:ext cx="7752918" cy="1200329"/>
          </a:xfrm>
          <a:prstGeom prst="rect">
            <a:avLst/>
          </a:prstGeom>
          <a:noFill/>
        </p:spPr>
        <p:txBody>
          <a:bodyPr wrap="square" rtlCol="0">
            <a:spAutoFit/>
          </a:bodyPr>
          <a:lstStyle/>
          <a:p>
            <a:pPr algn="ctr"/>
            <a:r>
              <a:rPr lang="fa-IR" altLang="ko-KR" sz="3600" b="1" dirty="0">
                <a:solidFill>
                  <a:schemeClr val="tx1">
                    <a:lumMod val="85000"/>
                    <a:lumOff val="15000"/>
                  </a:schemeClr>
                </a:solidFill>
                <a:cs typeface="B Titr" panose="00000700000000000000" pitchFamily="2" charset="-78"/>
              </a:rPr>
              <a:t>انتظارات از مدیران...</a:t>
            </a:r>
            <a:endParaRPr lang="ko-KR" altLang="en-US" sz="3600" b="1" dirty="0">
              <a:solidFill>
                <a:schemeClr val="tx1">
                  <a:lumMod val="85000"/>
                  <a:lumOff val="15000"/>
                </a:schemeClr>
              </a:solidFill>
              <a:cs typeface="B Titr" panose="00000700000000000000" pitchFamily="2" charset="-78"/>
            </a:endParaRPr>
          </a:p>
          <a:p>
            <a:pPr algn="ctr"/>
            <a:endParaRPr lang="en-US" sz="3600" dirty="0"/>
          </a:p>
        </p:txBody>
      </p:sp>
    </p:spTree>
    <p:extLst>
      <p:ext uri="{BB962C8B-B14F-4D97-AF65-F5344CB8AC3E}">
        <p14:creationId xmlns:p14="http://schemas.microsoft.com/office/powerpoint/2010/main" val="41846009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05047" y="260653"/>
            <a:ext cx="8383771" cy="1361801"/>
          </a:xfrm>
        </p:spPr>
        <p:txBody>
          <a:bodyPr/>
          <a:lstStyle/>
          <a:p>
            <a:pPr algn="r" rtl="1"/>
            <a:r>
              <a:rPr lang="fa-IR" sz="3600" b="1" i="0" u="none" strike="noStrike" baseline="0" dirty="0">
                <a:solidFill>
                  <a:srgbClr val="002060"/>
                </a:solidFill>
                <a:latin typeface="B Titr,Bold"/>
                <a:cs typeface="B Titr" panose="00000700000000000000" pitchFamily="2" charset="-78"/>
              </a:rPr>
              <a:t>اقدامات پیشنهادی درمدیریت مصرف انرژی </a:t>
            </a:r>
          </a:p>
          <a:p>
            <a:pPr algn="r" rtl="1"/>
            <a:r>
              <a:rPr lang="fa-IR" sz="3600" b="1" i="0" u="none" strike="noStrike" baseline="0" dirty="0">
                <a:solidFill>
                  <a:srgbClr val="002060"/>
                </a:solidFill>
                <a:latin typeface="B Titr,Bold"/>
                <a:cs typeface="B Titr" panose="00000700000000000000" pitchFamily="2" charset="-78"/>
              </a:rPr>
              <a:t>برای مدیر گروه ها و مسئولین</a:t>
            </a:r>
            <a:endParaRPr lang="fa-IR" altLang="ko-KR" sz="6000" b="1" dirty="0">
              <a:solidFill>
                <a:srgbClr val="002060"/>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4" name="TextBox 3">
            <a:extLst>
              <a:ext uri="{FF2B5EF4-FFF2-40B4-BE49-F238E27FC236}">
                <a16:creationId xmlns:a16="http://schemas.microsoft.com/office/drawing/2014/main" id="{B683E648-A76E-443F-8EF3-01B86E0A8F44}"/>
              </a:ext>
            </a:extLst>
          </p:cNvPr>
          <p:cNvSpPr txBox="1"/>
          <p:nvPr/>
        </p:nvSpPr>
        <p:spPr>
          <a:xfrm>
            <a:off x="404036" y="1940442"/>
            <a:ext cx="11217349" cy="2862322"/>
          </a:xfrm>
          <a:prstGeom prst="rect">
            <a:avLst/>
          </a:prstGeom>
          <a:noFill/>
        </p:spPr>
        <p:txBody>
          <a:bodyPr wrap="square" rtlCol="0">
            <a:spAutoFit/>
          </a:bodyPr>
          <a:lstStyle/>
          <a:p>
            <a:pPr algn="r" rtl="1"/>
            <a:r>
              <a:rPr lang="fa-IR" sz="2000" b="1" i="0" u="none" strike="noStrike" baseline="0" dirty="0">
                <a:solidFill>
                  <a:srgbClr val="28324A"/>
                </a:solidFill>
                <a:latin typeface="B Mitra,Bold"/>
                <a:cs typeface="B Mitra" panose="00000400000000000000" pitchFamily="2" charset="-78"/>
              </a:rPr>
              <a:t>مدیریت مصرف انرژی شامل برنامه ریزی و بهر برداری از واحدهای تولید و مصرف انرژی و همچنین توزیع و ذخیر انرژی است.</a:t>
            </a:r>
          </a:p>
          <a:p>
            <a:pPr marL="342900" indent="-342900" algn="r" rtl="1">
              <a:buFont typeface="Wingdings" panose="05000000000000000000" pitchFamily="2" charset="2"/>
              <a:buChar char="v"/>
            </a:pPr>
            <a:r>
              <a:rPr lang="fa-IR" sz="2000" b="0" i="0" u="none" strike="noStrike" baseline="0" dirty="0">
                <a:solidFill>
                  <a:srgbClr val="28324A"/>
                </a:solidFill>
                <a:latin typeface="Wingdings" panose="05000000000000000000" pitchFamily="2" charset="2"/>
                <a:cs typeface="B Mitra" panose="00000400000000000000" pitchFamily="2" charset="-78"/>
              </a:rPr>
              <a:t> </a:t>
            </a:r>
            <a:r>
              <a:rPr lang="fa-IR" sz="2000" b="1" i="0" u="none" strike="noStrike" baseline="0" dirty="0">
                <a:solidFill>
                  <a:srgbClr val="28324A"/>
                </a:solidFill>
                <a:latin typeface="B Mitra,Bold"/>
                <a:cs typeface="B Mitra" panose="00000400000000000000" pitchFamily="2" charset="-78"/>
              </a:rPr>
              <a:t>اهداف مدیریت مصرف انرژی شامل موارد ذیل میباشد:</a:t>
            </a:r>
          </a:p>
          <a:p>
            <a:pPr algn="r" rtl="1"/>
            <a:r>
              <a:rPr lang="fa-IR" sz="2000" b="1" i="0" u="none" strike="noStrike" baseline="0" dirty="0">
                <a:solidFill>
                  <a:srgbClr val="28324A"/>
                </a:solidFill>
                <a:latin typeface="B Nazanin,Bold"/>
                <a:cs typeface="B Mitra" panose="00000400000000000000" pitchFamily="2" charset="-78"/>
              </a:rPr>
              <a:t>                                                                                                       1 .حفاظت از منابع</a:t>
            </a:r>
          </a:p>
          <a:p>
            <a:pPr algn="r" rtl="1"/>
            <a:r>
              <a:rPr lang="fa-IR" sz="2000" b="1" i="0" u="none" strike="noStrike" baseline="0" dirty="0">
                <a:solidFill>
                  <a:srgbClr val="28324A"/>
                </a:solidFill>
                <a:latin typeface="B Nazanin,Bold"/>
                <a:cs typeface="B Mitra" panose="00000400000000000000" pitchFamily="2" charset="-78"/>
              </a:rPr>
              <a:t>                                                                                                       2.حفاظت از آب و هوا</a:t>
            </a:r>
          </a:p>
          <a:p>
            <a:pPr algn="r" rtl="1"/>
            <a:endParaRPr lang="fa-IR" sz="2000" b="1" i="0" u="none" strike="noStrike" baseline="0" dirty="0">
              <a:solidFill>
                <a:srgbClr val="28324A"/>
              </a:solidFill>
              <a:latin typeface="B Nazanin,Bold"/>
              <a:cs typeface="B Mitra" panose="00000400000000000000" pitchFamily="2" charset="-78"/>
            </a:endParaRPr>
          </a:p>
          <a:p>
            <a:pPr marL="342900" indent="-342900" algn="r" rtl="1">
              <a:buFont typeface="Wingdings" panose="05000000000000000000" pitchFamily="2" charset="2"/>
              <a:buChar char="v"/>
            </a:pPr>
            <a:r>
              <a:rPr lang="fa-IR" sz="2000" b="0" i="0" u="none" strike="noStrike" baseline="0" dirty="0">
                <a:solidFill>
                  <a:srgbClr val="28324A"/>
                </a:solidFill>
                <a:latin typeface="Wingdings" panose="05000000000000000000" pitchFamily="2" charset="2"/>
                <a:cs typeface="B Mitra" panose="00000400000000000000" pitchFamily="2" charset="-78"/>
              </a:rPr>
              <a:t> </a:t>
            </a:r>
            <a:r>
              <a:rPr lang="fa-IR" sz="2000" b="1" i="0" u="none" strike="noStrike" baseline="0" dirty="0">
                <a:solidFill>
                  <a:srgbClr val="28324A"/>
                </a:solidFill>
                <a:latin typeface="B Mitra,Bold"/>
                <a:cs typeface="B Mitra" panose="00000400000000000000" pitchFamily="2" charset="-78"/>
              </a:rPr>
              <a:t>صرفه جویی در هزینه و در یک جمله استفاد مقرون به صرفه و کارآمد از انرژی.</a:t>
            </a:r>
          </a:p>
          <a:p>
            <a:pPr marL="342900" indent="-342900" algn="r" rtl="1">
              <a:buFont typeface="Wingdings" panose="05000000000000000000" pitchFamily="2" charset="2"/>
              <a:buChar char="v"/>
            </a:pPr>
            <a:r>
              <a:rPr lang="fa-IR" sz="2000" b="1" i="0" u="none" strike="noStrike" baseline="0" dirty="0">
                <a:solidFill>
                  <a:srgbClr val="28324A"/>
                </a:solidFill>
                <a:latin typeface="B Mitra,Bold"/>
                <a:cs typeface="B Mitra" panose="00000400000000000000" pitchFamily="2" charset="-78"/>
              </a:rPr>
              <a:t>دسترسی دائمی کاربران به انرژی مورد نیاز خود.</a:t>
            </a:r>
          </a:p>
          <a:p>
            <a:pPr marL="342900" indent="-342900" algn="r" rtl="1">
              <a:buFont typeface="Wingdings" panose="05000000000000000000" pitchFamily="2" charset="2"/>
              <a:buChar char="v"/>
            </a:pPr>
            <a:r>
              <a:rPr lang="fa-IR" sz="2000" b="1" i="0" u="none" strike="noStrike" baseline="0" dirty="0">
                <a:solidFill>
                  <a:srgbClr val="28324A"/>
                </a:solidFill>
                <a:latin typeface="B Mitra,Bold"/>
                <a:cs typeface="B Mitra" panose="00000400000000000000" pitchFamily="2" charset="-78"/>
              </a:rPr>
              <a:t>مرحله نخست مدیریت مصرف انرژی، شناخت وضعیت موجود و ساختار فعلی مصرف انرژی است که این مرحله موسوم به ممیزی انرژی میباشد.</a:t>
            </a:r>
          </a:p>
        </p:txBody>
      </p:sp>
    </p:spTree>
    <p:extLst>
      <p:ext uri="{BB962C8B-B14F-4D97-AF65-F5344CB8AC3E}">
        <p14:creationId xmlns:p14="http://schemas.microsoft.com/office/powerpoint/2010/main" val="316326638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96519" y="968705"/>
            <a:ext cx="7798962" cy="1361801"/>
          </a:xfrm>
        </p:spPr>
        <p:txBody>
          <a:bodyPr/>
          <a:lstStyle/>
          <a:p>
            <a:pPr algn="r" rtl="1"/>
            <a:r>
              <a:rPr lang="fa-IR" sz="4000" b="1" i="0" u="none" strike="noStrike" baseline="0" dirty="0">
                <a:solidFill>
                  <a:srgbClr val="002060"/>
                </a:solidFill>
                <a:latin typeface="B Titr,Bold"/>
                <a:cs typeface="B Titr" panose="00000700000000000000" pitchFamily="2" charset="-78"/>
              </a:rPr>
              <a:t>اقدامات پیشنهادی در مدیریت مصرف آب</a:t>
            </a:r>
            <a:endParaRPr lang="fa-IR" altLang="ko-KR" sz="9600" b="1" dirty="0">
              <a:solidFill>
                <a:schemeClr val="tx1">
                  <a:lumMod val="85000"/>
                  <a:lumOff val="1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71225" y="2516811"/>
            <a:ext cx="9376504" cy="3046988"/>
          </a:xfrm>
          <a:prstGeom prst="rect">
            <a:avLst/>
          </a:prstGeom>
          <a:noFill/>
        </p:spPr>
        <p:txBody>
          <a:bodyPr wrap="square" rtlCol="0">
            <a:spAutoFit/>
          </a:bodyPr>
          <a:lstStyle/>
          <a:p>
            <a:pPr algn="justLow" rtl="1"/>
            <a:r>
              <a:rPr lang="fa-IR" sz="2400" b="1" i="0" u="none" strike="noStrike" baseline="0" dirty="0">
                <a:solidFill>
                  <a:srgbClr val="28324A"/>
                </a:solidFill>
                <a:latin typeface="B Mitra,Bold"/>
                <a:cs typeface="B Mitra" panose="00000400000000000000" pitchFamily="2" charset="-78"/>
              </a:rPr>
              <a:t>کاهش حجم فلش تانک ها سرویس بهداشتی</a:t>
            </a:r>
          </a:p>
          <a:p>
            <a:pPr marL="285750" indent="-285750" algn="justLow" rtl="1">
              <a:buFont typeface="Wingdings" panose="05000000000000000000" pitchFamily="2" charset="2"/>
              <a:buChar char="ü"/>
            </a:pPr>
            <a:r>
              <a:rPr lang="fa-IR" sz="2400" b="0" i="0" u="none" strike="noStrike" baseline="0" dirty="0">
                <a:solidFill>
                  <a:srgbClr val="28324A"/>
                </a:solidFill>
                <a:latin typeface="Wingdings" panose="05000000000000000000" pitchFamily="2" charset="2"/>
                <a:cs typeface="B Mitra" panose="00000400000000000000" pitchFamily="2" charset="-78"/>
              </a:rPr>
              <a:t> </a:t>
            </a:r>
            <a:r>
              <a:rPr lang="fa-IR" sz="2400" b="1" i="0" u="none" strike="noStrike" baseline="0" dirty="0">
                <a:solidFill>
                  <a:srgbClr val="28324A"/>
                </a:solidFill>
                <a:latin typeface="B Mitra,Bold"/>
                <a:cs typeface="B Mitra" panose="00000400000000000000" pitchFamily="2" charset="-78"/>
              </a:rPr>
              <a:t>استفاد مجدد از آب خروجی </a:t>
            </a:r>
            <a:r>
              <a:rPr lang="fa-IR" sz="2400" b="1" i="0" u="none" strike="noStrike" baseline="0" dirty="0">
                <a:solidFill>
                  <a:srgbClr val="28324A"/>
                </a:solidFill>
                <a:latin typeface="Source Sans Pro,Bold"/>
                <a:cs typeface="B Mitra" panose="00000400000000000000" pitchFamily="2" charset="-78"/>
              </a:rPr>
              <a:t>(</a:t>
            </a:r>
            <a:r>
              <a:rPr lang="fa-IR" sz="2400" b="1" i="0" u="none" strike="noStrike" baseline="0" dirty="0">
                <a:solidFill>
                  <a:srgbClr val="28324A"/>
                </a:solidFill>
                <a:latin typeface="B Mitra,Bold"/>
                <a:cs typeface="B Mitra" panose="00000400000000000000" pitchFamily="2" charset="-78"/>
              </a:rPr>
              <a:t>استفاد از آب خروجی کولر گازی در مصارف غیرشرب،(...</a:t>
            </a:r>
          </a:p>
          <a:p>
            <a:pPr algn="justLow" rtl="1"/>
            <a:endParaRPr lang="fa-IR" sz="2400" b="1" i="0" u="none" strike="noStrike" baseline="0" dirty="0">
              <a:solidFill>
                <a:srgbClr val="28324A"/>
              </a:solidFill>
              <a:latin typeface="B Mitra,Bold"/>
              <a:cs typeface="B Mitra" panose="00000400000000000000" pitchFamily="2" charset="-78"/>
            </a:endParaRPr>
          </a:p>
          <a:p>
            <a:pPr marL="285750" indent="-285750" algn="justLow" rtl="1">
              <a:buFont typeface="Wingdings" panose="05000000000000000000" pitchFamily="2" charset="2"/>
              <a:buChar char="ü"/>
            </a:pPr>
            <a:r>
              <a:rPr lang="fa-IR" sz="2400" b="1" i="0" u="none" strike="noStrike" baseline="0" dirty="0">
                <a:solidFill>
                  <a:srgbClr val="28324A"/>
                </a:solidFill>
                <a:latin typeface="B Mitra,Bold"/>
                <a:cs typeface="B Mitra" panose="00000400000000000000" pitchFamily="2" charset="-78"/>
              </a:rPr>
              <a:t>عایقبندی آب گرم کن ها و مخازن</a:t>
            </a:r>
          </a:p>
          <a:p>
            <a:pPr algn="justLow" rtl="1"/>
            <a:endParaRPr lang="fa-IR" sz="2400" b="1" i="0" u="none" strike="noStrike" baseline="0" dirty="0">
              <a:solidFill>
                <a:srgbClr val="28324A"/>
              </a:solidFill>
              <a:latin typeface="B Mitra,Bold"/>
              <a:cs typeface="B Mitra" panose="00000400000000000000" pitchFamily="2" charset="-78"/>
            </a:endParaRPr>
          </a:p>
          <a:p>
            <a:pPr marL="285750" indent="-285750" algn="justLow" rtl="1">
              <a:buFont typeface="Wingdings" panose="05000000000000000000" pitchFamily="2" charset="2"/>
              <a:buChar char="ü"/>
            </a:pPr>
            <a:r>
              <a:rPr lang="fa-IR" sz="2400" b="1" i="0" u="none" strike="noStrike" baseline="0" dirty="0">
                <a:solidFill>
                  <a:srgbClr val="28324A"/>
                </a:solidFill>
                <a:latin typeface="B Mitra,Bold"/>
                <a:cs typeface="B Mitra" panose="00000400000000000000" pitchFamily="2" charset="-78"/>
              </a:rPr>
              <a:t>عدم استفاد از آب شرب برای مصارف غیرضروری</a:t>
            </a:r>
          </a:p>
          <a:p>
            <a:pPr algn="justLow" rtl="1"/>
            <a:endParaRPr lang="fa-IR" sz="2400" b="1" i="0" u="none" strike="noStrike" baseline="0" dirty="0">
              <a:solidFill>
                <a:srgbClr val="28324A"/>
              </a:solidFill>
              <a:latin typeface="B Mitra,Bold"/>
              <a:cs typeface="B Mitra" panose="00000400000000000000" pitchFamily="2" charset="-78"/>
            </a:endParaRPr>
          </a:p>
          <a:p>
            <a:pPr marL="285750" indent="-285750" algn="justLow" rtl="1">
              <a:buFont typeface="Wingdings" panose="05000000000000000000" pitchFamily="2" charset="2"/>
              <a:buChar char="ü"/>
            </a:pPr>
            <a:r>
              <a:rPr lang="fa-IR" sz="2400" b="1" i="0" u="none" strike="noStrike" baseline="0" dirty="0">
                <a:solidFill>
                  <a:srgbClr val="28324A"/>
                </a:solidFill>
                <a:latin typeface="B Mitra,Bold"/>
                <a:cs typeface="B Mitra" panose="00000400000000000000" pitchFamily="2" charset="-78"/>
              </a:rPr>
              <a:t>بستن منبع تامین آب دستگا ها و مناطقی که از آب استفاد نمیکنند</a:t>
            </a:r>
            <a:endParaRPr lang="ko-KR" altLang="en-US" b="1" dirty="0">
              <a:solidFill>
                <a:schemeClr val="bg1"/>
              </a:solidFill>
              <a:cs typeface="B Mitra" panose="00000400000000000000" pitchFamily="2" charset="-78"/>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Tree>
    <p:extLst>
      <p:ext uri="{BB962C8B-B14F-4D97-AF65-F5344CB8AC3E}">
        <p14:creationId xmlns:p14="http://schemas.microsoft.com/office/powerpoint/2010/main" val="359184703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187111" y="476272"/>
            <a:ext cx="4028527" cy="707886"/>
          </a:xfrm>
          <a:prstGeom prst="rect">
            <a:avLst/>
          </a:prstGeom>
          <a:noFill/>
        </p:spPr>
        <p:txBody>
          <a:bodyPr wrap="square" rtlCol="0" anchor="ctr">
            <a:spAutoFit/>
          </a:bodyPr>
          <a:lstStyle/>
          <a:p>
            <a:pPr algn="ctr"/>
            <a:r>
              <a:rPr lang="fa-IR" altLang="ko-KR" sz="4000" dirty="0">
                <a:ln w="0"/>
                <a:effectLst>
                  <a:outerShdw blurRad="38100" dist="19050" dir="2700000" algn="tl" rotWithShape="0">
                    <a:schemeClr val="dk1">
                      <a:alpha val="40000"/>
                    </a:schemeClr>
                  </a:outerShdw>
                </a:effectLst>
                <a:latin typeface="+mj-lt"/>
                <a:cs typeface="B Titr" panose="00000700000000000000" pitchFamily="2" charset="-78"/>
              </a:rPr>
              <a:t>فهرست مطالب</a:t>
            </a:r>
            <a:endParaRPr lang="ko-KR" altLang="en-US" sz="4000" dirty="0">
              <a:ln w="0"/>
              <a:effectLst>
                <a:outerShdw blurRad="38100" dist="19050" dir="2700000" algn="tl" rotWithShape="0">
                  <a:schemeClr val="dk1">
                    <a:alpha val="40000"/>
                  </a:schemeClr>
                </a:outerShdw>
              </a:effectLst>
              <a:latin typeface="+mj-lt"/>
              <a:cs typeface="B Titr" panose="00000700000000000000" pitchFamily="2" charset="-78"/>
            </a:endParaRPr>
          </a:p>
        </p:txBody>
      </p:sp>
      <p:grpSp>
        <p:nvGrpSpPr>
          <p:cNvPr id="3" name="Group 2">
            <a:extLst>
              <a:ext uri="{FF2B5EF4-FFF2-40B4-BE49-F238E27FC236}">
                <a16:creationId xmlns:a16="http://schemas.microsoft.com/office/drawing/2014/main" id="{B3A849DE-90F7-4FCC-BC52-80893FB27BBF}"/>
              </a:ext>
            </a:extLst>
          </p:cNvPr>
          <p:cNvGrpSpPr/>
          <p:nvPr/>
        </p:nvGrpSpPr>
        <p:grpSpPr>
          <a:xfrm>
            <a:off x="5300228" y="160153"/>
            <a:ext cx="6175327" cy="819771"/>
            <a:chOff x="6770451" y="1387959"/>
            <a:chExt cx="4933585" cy="979657"/>
          </a:xfrm>
        </p:grpSpPr>
        <p:grpSp>
          <p:nvGrpSpPr>
            <p:cNvPr id="4" name="Group 3">
              <a:extLst>
                <a:ext uri="{FF2B5EF4-FFF2-40B4-BE49-F238E27FC236}">
                  <a16:creationId xmlns:a16="http://schemas.microsoft.com/office/drawing/2014/main" id="{E5A2331C-8523-4626-B349-63474AB1E272}"/>
                </a:ext>
              </a:extLst>
            </p:cNvPr>
            <p:cNvGrpSpPr/>
            <p:nvPr/>
          </p:nvGrpSpPr>
          <p:grpSpPr>
            <a:xfrm>
              <a:off x="6770451" y="1704974"/>
              <a:ext cx="4507692" cy="662642"/>
              <a:chOff x="6770451" y="1704974"/>
              <a:chExt cx="4507692" cy="662642"/>
            </a:xfrm>
          </p:grpSpPr>
          <p:sp>
            <p:nvSpPr>
              <p:cNvPr id="6" name="TextBox 5">
                <a:extLst>
                  <a:ext uri="{FF2B5EF4-FFF2-40B4-BE49-F238E27FC236}">
                    <a16:creationId xmlns:a16="http://schemas.microsoft.com/office/drawing/2014/main" id="{EA4F341C-315B-4164-9DDB-8CC6E1F84DC5}"/>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7" name="TextBox 6">
                <a:extLst>
                  <a:ext uri="{FF2B5EF4-FFF2-40B4-BE49-F238E27FC236}">
                    <a16:creationId xmlns:a16="http://schemas.microsoft.com/office/drawing/2014/main" id="{BA9A1D71-8F45-4640-8F2E-B811F1238015}"/>
                  </a:ext>
                </a:extLst>
              </p:cNvPr>
              <p:cNvSpPr txBox="1"/>
              <p:nvPr/>
            </p:nvSpPr>
            <p:spPr>
              <a:xfrm>
                <a:off x="7037555" y="1704974"/>
                <a:ext cx="3884668" cy="625267"/>
              </a:xfrm>
              <a:prstGeom prst="rect">
                <a:avLst/>
              </a:prstGeom>
              <a:noFill/>
            </p:spPr>
            <p:txBody>
              <a:bodyPr wrap="square" lIns="108000" rIns="108000" rtlCol="0">
                <a:spAutoFit/>
              </a:bodyPr>
              <a:lstStyle/>
              <a:p>
                <a:pPr algn="r" rtl="1"/>
                <a:r>
                  <a:rPr lang="fa-IR" sz="2800" dirty="0">
                    <a:cs typeface="B Titr" panose="00000700000000000000" pitchFamily="2" charset="-78"/>
                  </a:rPr>
                  <a:t>تغییر  اقلیم واثرات آن</a:t>
                </a:r>
              </a:p>
            </p:txBody>
          </p:sp>
        </p:grpSp>
        <p:sp>
          <p:nvSpPr>
            <p:cNvPr id="5" name="TextBox 4">
              <a:extLst>
                <a:ext uri="{FF2B5EF4-FFF2-40B4-BE49-F238E27FC236}">
                  <a16:creationId xmlns:a16="http://schemas.microsoft.com/office/drawing/2014/main" id="{E5F37800-22BF-4D83-B2A2-04D4C55B1F1D}"/>
                </a:ext>
              </a:extLst>
            </p:cNvPr>
            <p:cNvSpPr txBox="1"/>
            <p:nvPr/>
          </p:nvSpPr>
          <p:spPr>
            <a:xfrm>
              <a:off x="10745940" y="1387959"/>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1</a:t>
              </a:r>
              <a:endParaRPr lang="ko-KR" altLang="en-US" sz="3600" b="1" dirty="0">
                <a:solidFill>
                  <a:schemeClr val="tx1">
                    <a:lumMod val="85000"/>
                    <a:lumOff val="15000"/>
                  </a:schemeClr>
                </a:solidFill>
                <a:cs typeface="B Nazanin" panose="00000400000000000000" pitchFamily="2" charset="-78"/>
              </a:endParaRPr>
            </a:p>
          </p:txBody>
        </p:sp>
      </p:grpSp>
      <p:grpSp>
        <p:nvGrpSpPr>
          <p:cNvPr id="25" name="Group 24">
            <a:extLst>
              <a:ext uri="{FF2B5EF4-FFF2-40B4-BE49-F238E27FC236}">
                <a16:creationId xmlns:a16="http://schemas.microsoft.com/office/drawing/2014/main" id="{15B90BD4-5063-4D94-8838-21F95E80338F}"/>
              </a:ext>
            </a:extLst>
          </p:cNvPr>
          <p:cNvGrpSpPr/>
          <p:nvPr/>
        </p:nvGrpSpPr>
        <p:grpSpPr>
          <a:xfrm>
            <a:off x="4884997" y="1776365"/>
            <a:ext cx="6503296" cy="1024662"/>
            <a:chOff x="5091447" y="1342954"/>
            <a:chExt cx="6503296" cy="1024662"/>
          </a:xfrm>
        </p:grpSpPr>
        <p:grpSp>
          <p:nvGrpSpPr>
            <p:cNvPr id="26" name="Group 25">
              <a:extLst>
                <a:ext uri="{FF2B5EF4-FFF2-40B4-BE49-F238E27FC236}">
                  <a16:creationId xmlns:a16="http://schemas.microsoft.com/office/drawing/2014/main" id="{EA390602-C539-47A0-A008-30FD064083B3}"/>
                </a:ext>
              </a:extLst>
            </p:cNvPr>
            <p:cNvGrpSpPr/>
            <p:nvPr/>
          </p:nvGrpSpPr>
          <p:grpSpPr>
            <a:xfrm>
              <a:off x="5091447" y="1502835"/>
              <a:ext cx="6186696" cy="864781"/>
              <a:chOff x="5091447" y="1502835"/>
              <a:chExt cx="6186696" cy="864781"/>
            </a:xfrm>
          </p:grpSpPr>
          <p:sp>
            <p:nvSpPr>
              <p:cNvPr id="28" name="TextBox 27">
                <a:extLst>
                  <a:ext uri="{FF2B5EF4-FFF2-40B4-BE49-F238E27FC236}">
                    <a16:creationId xmlns:a16="http://schemas.microsoft.com/office/drawing/2014/main" id="{8861E54D-4CFD-4C62-BA30-696E944DAC84}"/>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29" name="TextBox 28">
                <a:extLst>
                  <a:ext uri="{FF2B5EF4-FFF2-40B4-BE49-F238E27FC236}">
                    <a16:creationId xmlns:a16="http://schemas.microsoft.com/office/drawing/2014/main" id="{DF901234-A31D-4FCF-9F0C-9B68AB2C6C43}"/>
                  </a:ext>
                </a:extLst>
              </p:cNvPr>
              <p:cNvSpPr txBox="1"/>
              <p:nvPr/>
            </p:nvSpPr>
            <p:spPr>
              <a:xfrm>
                <a:off x="5091447" y="1502835"/>
                <a:ext cx="5568398"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مدیریت سبز از کجا شروع شد؟</a:t>
                </a:r>
                <a:endParaRPr lang="ko-KR" altLang="en-US" sz="2700" b="1" dirty="0">
                  <a:solidFill>
                    <a:schemeClr val="tx1">
                      <a:lumMod val="85000"/>
                      <a:lumOff val="15000"/>
                    </a:schemeClr>
                  </a:solidFill>
                  <a:cs typeface="B Titr" panose="00000700000000000000" pitchFamily="2" charset="-78"/>
                </a:endParaRPr>
              </a:p>
            </p:txBody>
          </p:sp>
        </p:grpSp>
        <p:sp>
          <p:nvSpPr>
            <p:cNvPr id="27" name="TextBox 26">
              <a:extLst>
                <a:ext uri="{FF2B5EF4-FFF2-40B4-BE49-F238E27FC236}">
                  <a16:creationId xmlns:a16="http://schemas.microsoft.com/office/drawing/2014/main" id="{7D6F007F-663C-4356-952C-52DF240B29FF}"/>
                </a:ext>
              </a:extLst>
            </p:cNvPr>
            <p:cNvSpPr txBox="1"/>
            <p:nvPr/>
          </p:nvSpPr>
          <p:spPr>
            <a:xfrm>
              <a:off x="10636647" y="1342954"/>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3</a:t>
              </a:r>
              <a:endParaRPr lang="ko-KR" altLang="en-US" sz="3600" b="1" dirty="0">
                <a:solidFill>
                  <a:schemeClr val="tx1">
                    <a:lumMod val="85000"/>
                    <a:lumOff val="15000"/>
                  </a:schemeClr>
                </a:solidFill>
                <a:cs typeface="B Nazanin" panose="00000400000000000000" pitchFamily="2" charset="-78"/>
              </a:endParaRPr>
            </a:p>
          </p:txBody>
        </p:sp>
      </p:grpSp>
      <p:grpSp>
        <p:nvGrpSpPr>
          <p:cNvPr id="30" name="Group 29">
            <a:extLst>
              <a:ext uri="{FF2B5EF4-FFF2-40B4-BE49-F238E27FC236}">
                <a16:creationId xmlns:a16="http://schemas.microsoft.com/office/drawing/2014/main" id="{8AA60202-FD37-4F6E-9599-92F4915F4FC8}"/>
              </a:ext>
            </a:extLst>
          </p:cNvPr>
          <p:cNvGrpSpPr/>
          <p:nvPr/>
        </p:nvGrpSpPr>
        <p:grpSpPr>
          <a:xfrm>
            <a:off x="4059466" y="2516980"/>
            <a:ext cx="7333555" cy="1024662"/>
            <a:chOff x="4261188" y="1342954"/>
            <a:chExt cx="7333555" cy="1024662"/>
          </a:xfrm>
        </p:grpSpPr>
        <p:grpSp>
          <p:nvGrpSpPr>
            <p:cNvPr id="31" name="Group 30">
              <a:extLst>
                <a:ext uri="{FF2B5EF4-FFF2-40B4-BE49-F238E27FC236}">
                  <a16:creationId xmlns:a16="http://schemas.microsoft.com/office/drawing/2014/main" id="{129B442E-2BF0-49AC-9522-DD6A5A84536E}"/>
                </a:ext>
              </a:extLst>
            </p:cNvPr>
            <p:cNvGrpSpPr/>
            <p:nvPr/>
          </p:nvGrpSpPr>
          <p:grpSpPr>
            <a:xfrm>
              <a:off x="4261188" y="1547408"/>
              <a:ext cx="7016955" cy="820208"/>
              <a:chOff x="4261188" y="1547408"/>
              <a:chExt cx="7016955" cy="820208"/>
            </a:xfrm>
          </p:grpSpPr>
          <p:sp>
            <p:nvSpPr>
              <p:cNvPr id="33" name="TextBox 32">
                <a:extLst>
                  <a:ext uri="{FF2B5EF4-FFF2-40B4-BE49-F238E27FC236}">
                    <a16:creationId xmlns:a16="http://schemas.microsoft.com/office/drawing/2014/main" id="{D2B1BBE1-2363-4FF0-9AD4-9AD404105A0F}"/>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34" name="TextBox 33">
                <a:extLst>
                  <a:ext uri="{FF2B5EF4-FFF2-40B4-BE49-F238E27FC236}">
                    <a16:creationId xmlns:a16="http://schemas.microsoft.com/office/drawing/2014/main" id="{270543D2-FA74-493E-B582-03E2B99629FC}"/>
                  </a:ext>
                </a:extLst>
              </p:cNvPr>
              <p:cNvSpPr txBox="1"/>
              <p:nvPr/>
            </p:nvSpPr>
            <p:spPr>
              <a:xfrm>
                <a:off x="4261188" y="1547408"/>
                <a:ext cx="6393929"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انتظارات از مراکز خدمات جامع سلامت</a:t>
                </a:r>
                <a:endParaRPr lang="ko-KR" altLang="en-US" sz="2700" b="1" dirty="0">
                  <a:solidFill>
                    <a:schemeClr val="tx1">
                      <a:lumMod val="85000"/>
                      <a:lumOff val="15000"/>
                    </a:schemeClr>
                  </a:solidFill>
                  <a:cs typeface="B Titr" panose="00000700000000000000" pitchFamily="2" charset="-78"/>
                </a:endParaRPr>
              </a:p>
            </p:txBody>
          </p:sp>
        </p:grpSp>
        <p:sp>
          <p:nvSpPr>
            <p:cNvPr id="32" name="TextBox 31">
              <a:extLst>
                <a:ext uri="{FF2B5EF4-FFF2-40B4-BE49-F238E27FC236}">
                  <a16:creationId xmlns:a16="http://schemas.microsoft.com/office/drawing/2014/main" id="{0A614600-E5EC-4A2D-A5A7-704AFE1D6F31}"/>
                </a:ext>
              </a:extLst>
            </p:cNvPr>
            <p:cNvSpPr txBox="1"/>
            <p:nvPr/>
          </p:nvSpPr>
          <p:spPr>
            <a:xfrm>
              <a:off x="10636647" y="1342954"/>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4</a:t>
              </a:r>
              <a:endParaRPr lang="ko-KR" altLang="en-US" sz="3600" b="1" dirty="0">
                <a:solidFill>
                  <a:schemeClr val="tx1">
                    <a:lumMod val="85000"/>
                    <a:lumOff val="15000"/>
                  </a:schemeClr>
                </a:solidFill>
                <a:cs typeface="B Nazanin" panose="00000400000000000000" pitchFamily="2" charset="-78"/>
              </a:endParaRPr>
            </a:p>
          </p:txBody>
        </p:sp>
      </p:grpSp>
      <p:grpSp>
        <p:nvGrpSpPr>
          <p:cNvPr id="35" name="Group 34">
            <a:extLst>
              <a:ext uri="{FF2B5EF4-FFF2-40B4-BE49-F238E27FC236}">
                <a16:creationId xmlns:a16="http://schemas.microsoft.com/office/drawing/2014/main" id="{625FEABA-4970-40B0-AC9D-E5416229E7D0}"/>
              </a:ext>
            </a:extLst>
          </p:cNvPr>
          <p:cNvGrpSpPr/>
          <p:nvPr/>
        </p:nvGrpSpPr>
        <p:grpSpPr>
          <a:xfrm>
            <a:off x="4864131" y="3308186"/>
            <a:ext cx="6526494" cy="1024662"/>
            <a:chOff x="5068249" y="1342954"/>
            <a:chExt cx="6526494" cy="1024662"/>
          </a:xfrm>
        </p:grpSpPr>
        <p:grpSp>
          <p:nvGrpSpPr>
            <p:cNvPr id="36" name="Group 35">
              <a:extLst>
                <a:ext uri="{FF2B5EF4-FFF2-40B4-BE49-F238E27FC236}">
                  <a16:creationId xmlns:a16="http://schemas.microsoft.com/office/drawing/2014/main" id="{C6B2AB95-9404-4F92-87F0-38ECAD3012D0}"/>
                </a:ext>
              </a:extLst>
            </p:cNvPr>
            <p:cNvGrpSpPr/>
            <p:nvPr/>
          </p:nvGrpSpPr>
          <p:grpSpPr>
            <a:xfrm>
              <a:off x="5068249" y="1534701"/>
              <a:ext cx="6209894" cy="832915"/>
              <a:chOff x="5068249" y="1534701"/>
              <a:chExt cx="6209894" cy="832915"/>
            </a:xfrm>
          </p:grpSpPr>
          <p:sp>
            <p:nvSpPr>
              <p:cNvPr id="38" name="TextBox 37">
                <a:extLst>
                  <a:ext uri="{FF2B5EF4-FFF2-40B4-BE49-F238E27FC236}">
                    <a16:creationId xmlns:a16="http://schemas.microsoft.com/office/drawing/2014/main" id="{25E1F710-E1CC-49EA-AB2A-8FD16255150D}"/>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39" name="TextBox 38">
                <a:extLst>
                  <a:ext uri="{FF2B5EF4-FFF2-40B4-BE49-F238E27FC236}">
                    <a16:creationId xmlns:a16="http://schemas.microsoft.com/office/drawing/2014/main" id="{62EB2673-5B71-49DE-BA89-95B137E72F0D}"/>
                  </a:ext>
                </a:extLst>
              </p:cNvPr>
              <p:cNvSpPr txBox="1"/>
              <p:nvPr/>
            </p:nvSpPr>
            <p:spPr>
              <a:xfrm>
                <a:off x="5068249" y="1534701"/>
                <a:ext cx="5568398"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مدیریت سبز از کجا شروع شد؟</a:t>
                </a:r>
                <a:endParaRPr lang="ko-KR" altLang="en-US" sz="2700" b="1" dirty="0">
                  <a:solidFill>
                    <a:schemeClr val="tx1">
                      <a:lumMod val="85000"/>
                      <a:lumOff val="15000"/>
                    </a:schemeClr>
                  </a:solidFill>
                  <a:cs typeface="B Titr" panose="00000700000000000000" pitchFamily="2" charset="-78"/>
                </a:endParaRPr>
              </a:p>
            </p:txBody>
          </p:sp>
        </p:grpSp>
        <p:sp>
          <p:nvSpPr>
            <p:cNvPr id="37" name="TextBox 36">
              <a:extLst>
                <a:ext uri="{FF2B5EF4-FFF2-40B4-BE49-F238E27FC236}">
                  <a16:creationId xmlns:a16="http://schemas.microsoft.com/office/drawing/2014/main" id="{722BD300-CA19-4B1E-9F09-9D72BD640B15}"/>
                </a:ext>
              </a:extLst>
            </p:cNvPr>
            <p:cNvSpPr txBox="1"/>
            <p:nvPr/>
          </p:nvSpPr>
          <p:spPr>
            <a:xfrm>
              <a:off x="10636647" y="1342954"/>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5</a:t>
              </a:r>
              <a:endParaRPr lang="ko-KR" altLang="en-US" sz="3600" b="1" dirty="0">
                <a:solidFill>
                  <a:schemeClr val="tx1">
                    <a:lumMod val="85000"/>
                    <a:lumOff val="15000"/>
                  </a:schemeClr>
                </a:solidFill>
                <a:cs typeface="B Nazanin" panose="00000400000000000000" pitchFamily="2" charset="-78"/>
              </a:endParaRPr>
            </a:p>
          </p:txBody>
        </p:sp>
      </p:grpSp>
      <p:grpSp>
        <p:nvGrpSpPr>
          <p:cNvPr id="40" name="Group 39">
            <a:extLst>
              <a:ext uri="{FF2B5EF4-FFF2-40B4-BE49-F238E27FC236}">
                <a16:creationId xmlns:a16="http://schemas.microsoft.com/office/drawing/2014/main" id="{E8640B73-1B5B-46C7-91BA-E587F7EBB7FE}"/>
              </a:ext>
            </a:extLst>
          </p:cNvPr>
          <p:cNvGrpSpPr/>
          <p:nvPr/>
        </p:nvGrpSpPr>
        <p:grpSpPr>
          <a:xfrm>
            <a:off x="2933648" y="4155868"/>
            <a:ext cx="8774821" cy="1024662"/>
            <a:chOff x="6120648" y="1342954"/>
            <a:chExt cx="5474095" cy="1024662"/>
          </a:xfrm>
        </p:grpSpPr>
        <p:grpSp>
          <p:nvGrpSpPr>
            <p:cNvPr id="41" name="Group 40">
              <a:extLst>
                <a:ext uri="{FF2B5EF4-FFF2-40B4-BE49-F238E27FC236}">
                  <a16:creationId xmlns:a16="http://schemas.microsoft.com/office/drawing/2014/main" id="{91FD5D60-0B16-4C3B-849B-440EB0D4DD34}"/>
                </a:ext>
              </a:extLst>
            </p:cNvPr>
            <p:cNvGrpSpPr/>
            <p:nvPr/>
          </p:nvGrpSpPr>
          <p:grpSpPr>
            <a:xfrm>
              <a:off x="6120648" y="1424944"/>
              <a:ext cx="5157495" cy="942672"/>
              <a:chOff x="6120648" y="1424944"/>
              <a:chExt cx="5157495" cy="942672"/>
            </a:xfrm>
          </p:grpSpPr>
          <p:sp>
            <p:nvSpPr>
              <p:cNvPr id="43" name="TextBox 42">
                <a:extLst>
                  <a:ext uri="{FF2B5EF4-FFF2-40B4-BE49-F238E27FC236}">
                    <a16:creationId xmlns:a16="http://schemas.microsoft.com/office/drawing/2014/main" id="{041F54A5-E852-4C6C-9D7B-D2F34A4C8DCB}"/>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44" name="TextBox 43">
                <a:extLst>
                  <a:ext uri="{FF2B5EF4-FFF2-40B4-BE49-F238E27FC236}">
                    <a16:creationId xmlns:a16="http://schemas.microsoft.com/office/drawing/2014/main" id="{3AB14146-7C43-4E5F-9374-7963751E9E9F}"/>
                  </a:ext>
                </a:extLst>
              </p:cNvPr>
              <p:cNvSpPr txBox="1"/>
              <p:nvPr/>
            </p:nvSpPr>
            <p:spPr>
              <a:xfrm>
                <a:off x="6120648" y="1424944"/>
                <a:ext cx="4776647"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چه نسبتی بین نتایج و اقدامات صورت پذیرفته وجود دارد؟</a:t>
                </a:r>
                <a:endParaRPr lang="ko-KR" altLang="en-US" sz="2700" b="1" dirty="0">
                  <a:solidFill>
                    <a:schemeClr val="tx1">
                      <a:lumMod val="85000"/>
                      <a:lumOff val="15000"/>
                    </a:schemeClr>
                  </a:solidFill>
                  <a:cs typeface="B Titr" panose="00000700000000000000" pitchFamily="2" charset="-78"/>
                </a:endParaRPr>
              </a:p>
            </p:txBody>
          </p:sp>
        </p:grpSp>
        <p:sp>
          <p:nvSpPr>
            <p:cNvPr id="42" name="TextBox 41">
              <a:extLst>
                <a:ext uri="{FF2B5EF4-FFF2-40B4-BE49-F238E27FC236}">
                  <a16:creationId xmlns:a16="http://schemas.microsoft.com/office/drawing/2014/main" id="{727DC494-F9E6-414A-B3DC-ECCD0A868404}"/>
                </a:ext>
              </a:extLst>
            </p:cNvPr>
            <p:cNvSpPr txBox="1"/>
            <p:nvPr/>
          </p:nvSpPr>
          <p:spPr>
            <a:xfrm>
              <a:off x="10636647" y="1342954"/>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6</a:t>
              </a:r>
              <a:endParaRPr lang="ko-KR" altLang="en-US" sz="3600" b="1" dirty="0">
                <a:solidFill>
                  <a:schemeClr val="tx1">
                    <a:lumMod val="85000"/>
                    <a:lumOff val="15000"/>
                  </a:schemeClr>
                </a:solidFill>
                <a:cs typeface="B Nazanin" panose="00000400000000000000" pitchFamily="2" charset="-78"/>
              </a:endParaRPr>
            </a:p>
          </p:txBody>
        </p:sp>
      </p:grpSp>
      <p:grpSp>
        <p:nvGrpSpPr>
          <p:cNvPr id="45" name="Group 44">
            <a:extLst>
              <a:ext uri="{FF2B5EF4-FFF2-40B4-BE49-F238E27FC236}">
                <a16:creationId xmlns:a16="http://schemas.microsoft.com/office/drawing/2014/main" id="{EAC85AD7-CB4D-4D38-A27A-7927F1240320}"/>
              </a:ext>
            </a:extLst>
          </p:cNvPr>
          <p:cNvGrpSpPr/>
          <p:nvPr/>
        </p:nvGrpSpPr>
        <p:grpSpPr>
          <a:xfrm>
            <a:off x="6709537" y="5033827"/>
            <a:ext cx="4604887" cy="1024662"/>
            <a:chOff x="6770451" y="1342954"/>
            <a:chExt cx="4824292" cy="1024662"/>
          </a:xfrm>
        </p:grpSpPr>
        <p:grpSp>
          <p:nvGrpSpPr>
            <p:cNvPr id="46" name="Group 45">
              <a:extLst>
                <a:ext uri="{FF2B5EF4-FFF2-40B4-BE49-F238E27FC236}">
                  <a16:creationId xmlns:a16="http://schemas.microsoft.com/office/drawing/2014/main" id="{D9F4EE0F-2362-4389-853C-BF160C3A2DAA}"/>
                </a:ext>
              </a:extLst>
            </p:cNvPr>
            <p:cNvGrpSpPr/>
            <p:nvPr/>
          </p:nvGrpSpPr>
          <p:grpSpPr>
            <a:xfrm>
              <a:off x="6770451" y="1412203"/>
              <a:ext cx="4507692" cy="955413"/>
              <a:chOff x="6770451" y="1412203"/>
              <a:chExt cx="4507692" cy="955413"/>
            </a:xfrm>
          </p:grpSpPr>
          <p:sp>
            <p:nvSpPr>
              <p:cNvPr id="48" name="TextBox 47">
                <a:extLst>
                  <a:ext uri="{FF2B5EF4-FFF2-40B4-BE49-F238E27FC236}">
                    <a16:creationId xmlns:a16="http://schemas.microsoft.com/office/drawing/2014/main" id="{37D5D4CC-5901-47C2-8108-7DF554964291}"/>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49" name="TextBox 48">
                <a:extLst>
                  <a:ext uri="{FF2B5EF4-FFF2-40B4-BE49-F238E27FC236}">
                    <a16:creationId xmlns:a16="http://schemas.microsoft.com/office/drawing/2014/main" id="{D9F12ACE-F62C-440E-A77C-14DA74C9F1FF}"/>
                  </a:ext>
                </a:extLst>
              </p:cNvPr>
              <p:cNvSpPr txBox="1"/>
              <p:nvPr/>
            </p:nvSpPr>
            <p:spPr>
              <a:xfrm>
                <a:off x="6801004" y="1412203"/>
                <a:ext cx="3884668"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موانع و محدویت ها</a:t>
                </a:r>
                <a:endParaRPr lang="ko-KR" altLang="en-US" sz="2700" b="1" dirty="0">
                  <a:solidFill>
                    <a:schemeClr val="tx1">
                      <a:lumMod val="85000"/>
                      <a:lumOff val="15000"/>
                    </a:schemeClr>
                  </a:solidFill>
                  <a:cs typeface="B Titr" panose="00000700000000000000" pitchFamily="2" charset="-78"/>
                </a:endParaRPr>
              </a:p>
            </p:txBody>
          </p:sp>
        </p:grpSp>
        <p:sp>
          <p:nvSpPr>
            <p:cNvPr id="47" name="TextBox 46">
              <a:extLst>
                <a:ext uri="{FF2B5EF4-FFF2-40B4-BE49-F238E27FC236}">
                  <a16:creationId xmlns:a16="http://schemas.microsoft.com/office/drawing/2014/main" id="{3A222195-FACE-4A24-B2B9-DF39E1427653}"/>
                </a:ext>
              </a:extLst>
            </p:cNvPr>
            <p:cNvSpPr txBox="1"/>
            <p:nvPr/>
          </p:nvSpPr>
          <p:spPr>
            <a:xfrm>
              <a:off x="10636647" y="1342954"/>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7</a:t>
              </a:r>
              <a:endParaRPr lang="ko-KR" altLang="en-US" sz="3600" b="1" dirty="0">
                <a:solidFill>
                  <a:schemeClr val="tx1">
                    <a:lumMod val="85000"/>
                    <a:lumOff val="15000"/>
                  </a:schemeClr>
                </a:solidFill>
                <a:cs typeface="B Nazanin" panose="00000400000000000000" pitchFamily="2" charset="-78"/>
              </a:endParaRPr>
            </a:p>
          </p:txBody>
        </p:sp>
      </p:grpSp>
      <p:grpSp>
        <p:nvGrpSpPr>
          <p:cNvPr id="65" name="Group 64">
            <a:extLst>
              <a:ext uri="{FF2B5EF4-FFF2-40B4-BE49-F238E27FC236}">
                <a16:creationId xmlns:a16="http://schemas.microsoft.com/office/drawing/2014/main" id="{7AB7E000-3907-404E-B98D-29E0A3A5A78B}"/>
              </a:ext>
            </a:extLst>
          </p:cNvPr>
          <p:cNvGrpSpPr/>
          <p:nvPr/>
        </p:nvGrpSpPr>
        <p:grpSpPr>
          <a:xfrm>
            <a:off x="6490133" y="5873427"/>
            <a:ext cx="4768355" cy="869220"/>
            <a:chOff x="6551046" y="1498396"/>
            <a:chExt cx="4768355" cy="869220"/>
          </a:xfrm>
        </p:grpSpPr>
        <p:grpSp>
          <p:nvGrpSpPr>
            <p:cNvPr id="66" name="Group 65">
              <a:extLst>
                <a:ext uri="{FF2B5EF4-FFF2-40B4-BE49-F238E27FC236}">
                  <a16:creationId xmlns:a16="http://schemas.microsoft.com/office/drawing/2014/main" id="{37347A88-C007-441D-9CDD-69B875C68CF0}"/>
                </a:ext>
              </a:extLst>
            </p:cNvPr>
            <p:cNvGrpSpPr/>
            <p:nvPr/>
          </p:nvGrpSpPr>
          <p:grpSpPr>
            <a:xfrm>
              <a:off x="6551046" y="1591806"/>
              <a:ext cx="4727097" cy="775810"/>
              <a:chOff x="6551046" y="1591806"/>
              <a:chExt cx="4727097" cy="775810"/>
            </a:xfrm>
          </p:grpSpPr>
          <p:sp>
            <p:nvSpPr>
              <p:cNvPr id="68" name="TextBox 67">
                <a:extLst>
                  <a:ext uri="{FF2B5EF4-FFF2-40B4-BE49-F238E27FC236}">
                    <a16:creationId xmlns:a16="http://schemas.microsoft.com/office/drawing/2014/main" id="{8D1B6EE9-391C-49B5-92A3-AD5230D62B4F}"/>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69" name="TextBox 68">
                <a:extLst>
                  <a:ext uri="{FF2B5EF4-FFF2-40B4-BE49-F238E27FC236}">
                    <a16:creationId xmlns:a16="http://schemas.microsoft.com/office/drawing/2014/main" id="{03CEBEF5-CD06-4640-9BA9-5AE845BE578B}"/>
                  </a:ext>
                </a:extLst>
              </p:cNvPr>
              <p:cNvSpPr txBox="1"/>
              <p:nvPr/>
            </p:nvSpPr>
            <p:spPr>
              <a:xfrm>
                <a:off x="6551046" y="1591806"/>
                <a:ext cx="3884668" cy="507831"/>
              </a:xfrm>
              <a:prstGeom prst="rect">
                <a:avLst/>
              </a:prstGeom>
              <a:noFill/>
            </p:spPr>
            <p:txBody>
              <a:bodyPr wrap="square" lIns="108000" rIns="108000" rtlCol="0">
                <a:spAutoFit/>
              </a:bodyPr>
              <a:lstStyle/>
              <a:p>
                <a:pPr algn="r" rtl="1"/>
                <a:r>
                  <a:rPr lang="fa-IR" altLang="ko-KR" sz="2700" b="1" dirty="0">
                    <a:solidFill>
                      <a:schemeClr val="tx1">
                        <a:lumMod val="85000"/>
                        <a:lumOff val="15000"/>
                      </a:schemeClr>
                    </a:solidFill>
                    <a:cs typeface="B Titr" panose="00000700000000000000" pitchFamily="2" charset="-78"/>
                  </a:rPr>
                  <a:t>برنامه های آتی</a:t>
                </a:r>
                <a:endParaRPr lang="ko-KR" altLang="en-US" sz="2700" b="1" dirty="0">
                  <a:solidFill>
                    <a:schemeClr val="tx1">
                      <a:lumMod val="85000"/>
                      <a:lumOff val="15000"/>
                    </a:schemeClr>
                  </a:solidFill>
                  <a:cs typeface="B Titr" panose="00000700000000000000" pitchFamily="2" charset="-78"/>
                </a:endParaRPr>
              </a:p>
            </p:txBody>
          </p:sp>
        </p:grpSp>
        <p:sp>
          <p:nvSpPr>
            <p:cNvPr id="67" name="TextBox 66">
              <a:extLst>
                <a:ext uri="{FF2B5EF4-FFF2-40B4-BE49-F238E27FC236}">
                  <a16:creationId xmlns:a16="http://schemas.microsoft.com/office/drawing/2014/main" id="{00C3561D-B055-4CE9-B91B-97C20740BEAC}"/>
                </a:ext>
              </a:extLst>
            </p:cNvPr>
            <p:cNvSpPr txBox="1"/>
            <p:nvPr/>
          </p:nvSpPr>
          <p:spPr>
            <a:xfrm>
              <a:off x="10361305" y="1498396"/>
              <a:ext cx="958096" cy="646331"/>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8</a:t>
              </a:r>
              <a:endParaRPr lang="ko-KR" altLang="en-US" sz="3600" b="1" dirty="0">
                <a:solidFill>
                  <a:schemeClr val="tx1">
                    <a:lumMod val="85000"/>
                    <a:lumOff val="15000"/>
                  </a:schemeClr>
                </a:solidFill>
                <a:cs typeface="B Nazanin" panose="00000400000000000000" pitchFamily="2" charset="-78"/>
              </a:endParaRPr>
            </a:p>
          </p:txBody>
        </p:sp>
      </p:grpSp>
      <p:grpSp>
        <p:nvGrpSpPr>
          <p:cNvPr id="50" name="Group 49">
            <a:extLst>
              <a:ext uri="{FF2B5EF4-FFF2-40B4-BE49-F238E27FC236}">
                <a16:creationId xmlns:a16="http://schemas.microsoft.com/office/drawing/2014/main" id="{785D97EF-555B-4C9C-B6F6-69D8E9DEC5FB}"/>
              </a:ext>
            </a:extLst>
          </p:cNvPr>
          <p:cNvGrpSpPr/>
          <p:nvPr/>
        </p:nvGrpSpPr>
        <p:grpSpPr>
          <a:xfrm>
            <a:off x="487804" y="2245816"/>
            <a:ext cx="3126253" cy="3535674"/>
            <a:chOff x="8618661" y="1720737"/>
            <a:chExt cx="2715824" cy="4568485"/>
          </a:xfrm>
        </p:grpSpPr>
        <p:grpSp>
          <p:nvGrpSpPr>
            <p:cNvPr id="51" name="그룹 48">
              <a:extLst>
                <a:ext uri="{FF2B5EF4-FFF2-40B4-BE49-F238E27FC236}">
                  <a16:creationId xmlns:a16="http://schemas.microsoft.com/office/drawing/2014/main" id="{92316984-21D0-431E-B861-F4A2B9A9F175}"/>
                </a:ext>
              </a:extLst>
            </p:cNvPr>
            <p:cNvGrpSpPr/>
            <p:nvPr/>
          </p:nvGrpSpPr>
          <p:grpSpPr>
            <a:xfrm>
              <a:off x="8618661" y="1720737"/>
              <a:ext cx="2250102" cy="3927083"/>
              <a:chOff x="6900650" y="1819712"/>
              <a:chExt cx="1858036" cy="3242814"/>
            </a:xfrm>
          </p:grpSpPr>
          <p:grpSp>
            <p:nvGrpSpPr>
              <p:cNvPr id="57" name="그룹 22">
                <a:extLst>
                  <a:ext uri="{FF2B5EF4-FFF2-40B4-BE49-F238E27FC236}">
                    <a16:creationId xmlns:a16="http://schemas.microsoft.com/office/drawing/2014/main" id="{34AB01B2-813A-418F-9D5C-DBF7FC10800A}"/>
                  </a:ext>
                </a:extLst>
              </p:cNvPr>
              <p:cNvGrpSpPr/>
              <p:nvPr/>
            </p:nvGrpSpPr>
            <p:grpSpPr>
              <a:xfrm>
                <a:off x="7215127" y="3101758"/>
                <a:ext cx="1271173" cy="1960768"/>
                <a:chOff x="7311137" y="4298740"/>
                <a:chExt cx="1360941" cy="1965858"/>
              </a:xfrm>
            </p:grpSpPr>
            <p:grpSp>
              <p:nvGrpSpPr>
                <p:cNvPr id="74" name="그룹 23">
                  <a:extLst>
                    <a:ext uri="{FF2B5EF4-FFF2-40B4-BE49-F238E27FC236}">
                      <a16:creationId xmlns:a16="http://schemas.microsoft.com/office/drawing/2014/main" id="{DFA0E14D-4090-4055-B55D-9D91245CCEF2}"/>
                    </a:ext>
                  </a:extLst>
                </p:cNvPr>
                <p:cNvGrpSpPr/>
                <p:nvPr/>
              </p:nvGrpSpPr>
              <p:grpSpPr>
                <a:xfrm>
                  <a:off x="7521194" y="5284915"/>
                  <a:ext cx="1137987" cy="979683"/>
                  <a:chOff x="7521194" y="5284915"/>
                  <a:chExt cx="1137987" cy="979683"/>
                </a:xfrm>
              </p:grpSpPr>
              <p:grpSp>
                <p:nvGrpSpPr>
                  <p:cNvPr id="80" name="Group 7">
                    <a:extLst>
                      <a:ext uri="{FF2B5EF4-FFF2-40B4-BE49-F238E27FC236}">
                        <a16:creationId xmlns:a16="http://schemas.microsoft.com/office/drawing/2014/main" id="{E1540DE3-A4C6-417F-9637-A5572E22E00B}"/>
                      </a:ext>
                    </a:extLst>
                  </p:cNvPr>
                  <p:cNvGrpSpPr/>
                  <p:nvPr/>
                </p:nvGrpSpPr>
                <p:grpSpPr>
                  <a:xfrm>
                    <a:off x="7521194" y="5284915"/>
                    <a:ext cx="1137987" cy="979683"/>
                    <a:chOff x="5580112" y="4160675"/>
                    <a:chExt cx="2016224" cy="1735751"/>
                  </a:xfrm>
                </p:grpSpPr>
                <p:sp>
                  <p:nvSpPr>
                    <p:cNvPr id="82" name="Trapezoid 1">
                      <a:extLst>
                        <a:ext uri="{FF2B5EF4-FFF2-40B4-BE49-F238E27FC236}">
                          <a16:creationId xmlns:a16="http://schemas.microsoft.com/office/drawing/2014/main" id="{0983F46F-B0A4-47F5-85EE-8A814631EF42}"/>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3" name="Trapezoid 6">
                      <a:extLst>
                        <a:ext uri="{FF2B5EF4-FFF2-40B4-BE49-F238E27FC236}">
                          <a16:creationId xmlns:a16="http://schemas.microsoft.com/office/drawing/2014/main" id="{06CE255C-BCBB-4E14-83DE-394518DF82BB}"/>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Oval 5">
                      <a:extLst>
                        <a:ext uri="{FF2B5EF4-FFF2-40B4-BE49-F238E27FC236}">
                          <a16:creationId xmlns:a16="http://schemas.microsoft.com/office/drawing/2014/main" id="{9E6F0C01-74CD-491D-A63E-3BC0244DB107}"/>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81" name="Chord 23">
                    <a:extLst>
                      <a:ext uri="{FF2B5EF4-FFF2-40B4-BE49-F238E27FC236}">
                        <a16:creationId xmlns:a16="http://schemas.microsoft.com/office/drawing/2014/main" id="{02430717-7054-4E8A-8ABC-63CBFFEA69C9}"/>
                      </a:ext>
                    </a:extLst>
                  </p:cNvPr>
                  <p:cNvSpPr/>
                  <p:nvPr/>
                </p:nvSpPr>
                <p:spPr>
                  <a:xfrm>
                    <a:off x="7788585" y="5306768"/>
                    <a:ext cx="578589" cy="141955"/>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75" name="그룹 24">
                  <a:extLst>
                    <a:ext uri="{FF2B5EF4-FFF2-40B4-BE49-F238E27FC236}">
                      <a16:creationId xmlns:a16="http://schemas.microsoft.com/office/drawing/2014/main" id="{59F511BA-0CDC-458C-9E38-C1581E29D58B}"/>
                    </a:ext>
                  </a:extLst>
                </p:cNvPr>
                <p:cNvGrpSpPr/>
                <p:nvPr/>
              </p:nvGrpSpPr>
              <p:grpSpPr>
                <a:xfrm>
                  <a:off x="7311137" y="4298740"/>
                  <a:ext cx="1360941" cy="1039848"/>
                  <a:chOff x="7311137" y="4298740"/>
                  <a:chExt cx="1360941" cy="1039848"/>
                </a:xfrm>
              </p:grpSpPr>
              <p:sp>
                <p:nvSpPr>
                  <p:cNvPr id="76" name="Freeform 9">
                    <a:extLst>
                      <a:ext uri="{FF2B5EF4-FFF2-40B4-BE49-F238E27FC236}">
                        <a16:creationId xmlns:a16="http://schemas.microsoft.com/office/drawing/2014/main" id="{5E4E0F61-CD2D-4FF3-A622-0385A2ED5033}"/>
                      </a:ext>
                    </a:extLst>
                  </p:cNvPr>
                  <p:cNvSpPr/>
                  <p:nvPr/>
                </p:nvSpPr>
                <p:spPr>
                  <a:xfrm>
                    <a:off x="7967244" y="4298740"/>
                    <a:ext cx="165150" cy="1039848"/>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388246"/>
                      <a:gd name="connsiteY0" fmla="*/ 0 h 2158745"/>
                      <a:gd name="connsiteX1" fmla="*/ 169614 w 388246"/>
                      <a:gd name="connsiteY1" fmla="*/ 653795 h 2158745"/>
                      <a:gd name="connsiteX2" fmla="*/ 12880 w 388246"/>
                      <a:gd name="connsiteY2" fmla="*/ 1463420 h 2158745"/>
                      <a:gd name="connsiteX3" fmla="*/ 215523 w 388246"/>
                      <a:gd name="connsiteY3" fmla="*/ 2158745 h 2158745"/>
                      <a:gd name="connsiteX4" fmla="*/ 384400 w 388246"/>
                      <a:gd name="connsiteY4" fmla="*/ 2138024 h 2158745"/>
                      <a:gd name="connsiteX5" fmla="*/ 183472 w 388246"/>
                      <a:gd name="connsiteY5" fmla="*/ 1464323 h 2158745"/>
                      <a:gd name="connsiteX6" fmla="*/ 338490 w 388246"/>
                      <a:gd name="connsiteY6" fmla="*/ 660747 h 2158745"/>
                      <a:gd name="connsiteX7" fmla="*/ 266867 w 388246"/>
                      <a:gd name="connsiteY7" fmla="*/ 6095 h 2158745"/>
                      <a:gd name="connsiteX8" fmla="*/ 136662 w 388246"/>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83472 w 384400"/>
                      <a:gd name="connsiteY5" fmla="*/ 1464323 h 2158745"/>
                      <a:gd name="connsiteX6" fmla="*/ 309219 w 384400"/>
                      <a:gd name="connsiteY6" fmla="*/ 631477 h 2158745"/>
                      <a:gd name="connsiteX7" fmla="*/ 266867 w 384400"/>
                      <a:gd name="connsiteY7" fmla="*/ 6095 h 2158745"/>
                      <a:gd name="connsiteX8" fmla="*/ 136662 w 384400"/>
                      <a:gd name="connsiteY8" fmla="*/ 0 h 2158745"/>
                      <a:gd name="connsiteX0" fmla="*/ 136662 w 384400"/>
                      <a:gd name="connsiteY0" fmla="*/ 0 h 2158745"/>
                      <a:gd name="connsiteX1" fmla="*/ 169614 w 384400"/>
                      <a:gd name="connsiteY1" fmla="*/ 653795 h 2158745"/>
                      <a:gd name="connsiteX2" fmla="*/ 12880 w 384400"/>
                      <a:gd name="connsiteY2" fmla="*/ 1463420 h 2158745"/>
                      <a:gd name="connsiteX3" fmla="*/ 215523 w 384400"/>
                      <a:gd name="connsiteY3" fmla="*/ 2158745 h 2158745"/>
                      <a:gd name="connsiteX4" fmla="*/ 384400 w 384400"/>
                      <a:gd name="connsiteY4" fmla="*/ 2138024 h 2158745"/>
                      <a:gd name="connsiteX5" fmla="*/ 139567 w 384400"/>
                      <a:gd name="connsiteY5" fmla="*/ 1464322 h 2158745"/>
                      <a:gd name="connsiteX6" fmla="*/ 309219 w 384400"/>
                      <a:gd name="connsiteY6" fmla="*/ 631477 h 2158745"/>
                      <a:gd name="connsiteX7" fmla="*/ 266867 w 384400"/>
                      <a:gd name="connsiteY7" fmla="*/ 6095 h 2158745"/>
                      <a:gd name="connsiteX8" fmla="*/ 136662 w 384400"/>
                      <a:gd name="connsiteY8" fmla="*/ 0 h 2158745"/>
                      <a:gd name="connsiteX0" fmla="*/ 56941 w 384400"/>
                      <a:gd name="connsiteY0" fmla="*/ 0 h 2407594"/>
                      <a:gd name="connsiteX1" fmla="*/ 169614 w 384400"/>
                      <a:gd name="connsiteY1" fmla="*/ 902644 h 2407594"/>
                      <a:gd name="connsiteX2" fmla="*/ 12880 w 384400"/>
                      <a:gd name="connsiteY2" fmla="*/ 1712269 h 2407594"/>
                      <a:gd name="connsiteX3" fmla="*/ 215523 w 384400"/>
                      <a:gd name="connsiteY3" fmla="*/ 2407594 h 2407594"/>
                      <a:gd name="connsiteX4" fmla="*/ 384400 w 384400"/>
                      <a:gd name="connsiteY4" fmla="*/ 2386873 h 2407594"/>
                      <a:gd name="connsiteX5" fmla="*/ 139567 w 384400"/>
                      <a:gd name="connsiteY5" fmla="*/ 1713171 h 2407594"/>
                      <a:gd name="connsiteX6" fmla="*/ 309219 w 384400"/>
                      <a:gd name="connsiteY6" fmla="*/ 880326 h 2407594"/>
                      <a:gd name="connsiteX7" fmla="*/ 266867 w 384400"/>
                      <a:gd name="connsiteY7" fmla="*/ 254944 h 2407594"/>
                      <a:gd name="connsiteX8" fmla="*/ 56941 w 384400"/>
                      <a:gd name="connsiteY8" fmla="*/ 0 h 2407594"/>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 name="connsiteX0" fmla="*/ 56941 w 384400"/>
                      <a:gd name="connsiteY0" fmla="*/ 12742 h 2420336"/>
                      <a:gd name="connsiteX1" fmla="*/ 169614 w 384400"/>
                      <a:gd name="connsiteY1" fmla="*/ 915386 h 2420336"/>
                      <a:gd name="connsiteX2" fmla="*/ 12880 w 384400"/>
                      <a:gd name="connsiteY2" fmla="*/ 1725011 h 2420336"/>
                      <a:gd name="connsiteX3" fmla="*/ 215523 w 384400"/>
                      <a:gd name="connsiteY3" fmla="*/ 2420336 h 2420336"/>
                      <a:gd name="connsiteX4" fmla="*/ 384400 w 384400"/>
                      <a:gd name="connsiteY4" fmla="*/ 2399615 h 2420336"/>
                      <a:gd name="connsiteX5" fmla="*/ 139567 w 384400"/>
                      <a:gd name="connsiteY5" fmla="*/ 1725913 h 2420336"/>
                      <a:gd name="connsiteX6" fmla="*/ 309219 w 384400"/>
                      <a:gd name="connsiteY6" fmla="*/ 893068 h 2420336"/>
                      <a:gd name="connsiteX7" fmla="*/ 173863 w 384400"/>
                      <a:gd name="connsiteY7" fmla="*/ 173 h 2420336"/>
                      <a:gd name="connsiteX8" fmla="*/ 56941 w 384400"/>
                      <a:gd name="connsiteY8" fmla="*/ 12742 h 24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400" h="2420336">
                        <a:moveTo>
                          <a:pt x="56941" y="12742"/>
                        </a:moveTo>
                        <a:cubicBezTo>
                          <a:pt x="357106" y="479348"/>
                          <a:pt x="226524" y="709011"/>
                          <a:pt x="169614" y="915386"/>
                        </a:cubicBezTo>
                        <a:cubicBezTo>
                          <a:pt x="62476" y="1189595"/>
                          <a:pt x="-35995" y="1489805"/>
                          <a:pt x="12880" y="1725011"/>
                        </a:cubicBezTo>
                        <a:cubicBezTo>
                          <a:pt x="90539" y="1956786"/>
                          <a:pt x="124862" y="2171226"/>
                          <a:pt x="215523" y="2420336"/>
                        </a:cubicBezTo>
                        <a:lnTo>
                          <a:pt x="384400" y="2399615"/>
                        </a:lnTo>
                        <a:cubicBezTo>
                          <a:pt x="291422" y="2153379"/>
                          <a:pt x="202209" y="1963481"/>
                          <a:pt x="139567" y="1725913"/>
                        </a:cubicBezTo>
                        <a:cubicBezTo>
                          <a:pt x="80011" y="1462388"/>
                          <a:pt x="191096" y="1160926"/>
                          <a:pt x="309219" y="893068"/>
                        </a:cubicBezTo>
                        <a:cubicBezTo>
                          <a:pt x="380273" y="691199"/>
                          <a:pt x="432968" y="342313"/>
                          <a:pt x="173863" y="173"/>
                        </a:cubicBezTo>
                        <a:cubicBezTo>
                          <a:pt x="115826" y="-1859"/>
                          <a:pt x="114978" y="14774"/>
                          <a:pt x="56941" y="1274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Freeform 13">
                    <a:extLst>
                      <a:ext uri="{FF2B5EF4-FFF2-40B4-BE49-F238E27FC236}">
                        <a16:creationId xmlns:a16="http://schemas.microsoft.com/office/drawing/2014/main" id="{E5B02DBF-44FA-4FC6-8BE7-CC446BD6CA17}"/>
                      </a:ext>
                    </a:extLst>
                  </p:cNvPr>
                  <p:cNvSpPr/>
                  <p:nvPr/>
                </p:nvSpPr>
                <p:spPr>
                  <a:xfrm rot="5400000">
                    <a:off x="8262210" y="4321359"/>
                    <a:ext cx="202973" cy="57163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8" name="Freeform 19">
                    <a:extLst>
                      <a:ext uri="{FF2B5EF4-FFF2-40B4-BE49-F238E27FC236}">
                        <a16:creationId xmlns:a16="http://schemas.microsoft.com/office/drawing/2014/main" id="{94E3C46B-CDFA-48E9-B791-49826299E530}"/>
                      </a:ext>
                    </a:extLst>
                  </p:cNvPr>
                  <p:cNvSpPr/>
                  <p:nvPr/>
                </p:nvSpPr>
                <p:spPr>
                  <a:xfrm rot="3762166">
                    <a:off x="8242421" y="4782780"/>
                    <a:ext cx="225169" cy="63414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9" name="Freeform 20">
                    <a:extLst>
                      <a:ext uri="{FF2B5EF4-FFF2-40B4-BE49-F238E27FC236}">
                        <a16:creationId xmlns:a16="http://schemas.microsoft.com/office/drawing/2014/main" id="{616ABE8C-C122-468C-8D06-7C3FC69A20B1}"/>
                      </a:ext>
                    </a:extLst>
                  </p:cNvPr>
                  <p:cNvSpPr/>
                  <p:nvPr/>
                </p:nvSpPr>
                <p:spPr>
                  <a:xfrm rot="6040617" flipV="1">
                    <a:off x="7530207" y="4416473"/>
                    <a:ext cx="241225" cy="679365"/>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58" name="자유형 18">
                <a:extLst>
                  <a:ext uri="{FF2B5EF4-FFF2-40B4-BE49-F238E27FC236}">
                    <a16:creationId xmlns:a16="http://schemas.microsoft.com/office/drawing/2014/main" id="{A5522A84-314E-430A-A43B-4B63EE29981A}"/>
                  </a:ext>
                </a:extLst>
              </p:cNvPr>
              <p:cNvSpPr/>
              <p:nvPr/>
            </p:nvSpPr>
            <p:spPr>
              <a:xfrm>
                <a:off x="7709429" y="2607168"/>
                <a:ext cx="294693" cy="392208"/>
              </a:xfrm>
              <a:custGeom>
                <a:avLst/>
                <a:gdLst>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451461 w 2723060"/>
                  <a:gd name="connsiteY5" fmla="*/ 966969 h 3624123"/>
                  <a:gd name="connsiteX6" fmla="*/ 1297825 w 2723060"/>
                  <a:gd name="connsiteY6" fmla="*/ 1585462 h 3624123"/>
                  <a:gd name="connsiteX7" fmla="*/ 1327295 w 2723060"/>
                  <a:gd name="connsiteY7" fmla="*/ 1593882 h 3624123"/>
                  <a:gd name="connsiteX8" fmla="*/ 2101069 w 2723060"/>
                  <a:gd name="connsiteY8" fmla="*/ 1442099 h 3624123"/>
                  <a:gd name="connsiteX9" fmla="*/ 1476944 w 2723060"/>
                  <a:gd name="connsiteY9" fmla="*/ 971501 h 3624123"/>
                  <a:gd name="connsiteX10" fmla="*/ 1344584 w 2723060"/>
                  <a:gd name="connsiteY10" fmla="*/ 0 h 3624123"/>
                  <a:gd name="connsiteX11" fmla="*/ 1671487 w 2723060"/>
                  <a:gd name="connsiteY11" fmla="*/ 81203 h 3624123"/>
                  <a:gd name="connsiteX12" fmla="*/ 1542443 w 2723060"/>
                  <a:gd name="connsiteY12" fmla="*/ 600696 h 3624123"/>
                  <a:gd name="connsiteX13" fmla="*/ 1773570 w 2723060"/>
                  <a:gd name="connsiteY13" fmla="*/ 661967 h 3624123"/>
                  <a:gd name="connsiteX14" fmla="*/ 1902732 w 2723060"/>
                  <a:gd name="connsiteY14" fmla="*/ 141995 h 3624123"/>
                  <a:gd name="connsiteX15" fmla="*/ 2229635 w 2723060"/>
                  <a:gd name="connsiteY15" fmla="*/ 223199 h 3624123"/>
                  <a:gd name="connsiteX16" fmla="*/ 2097157 w 2723060"/>
                  <a:gd name="connsiteY16" fmla="*/ 756519 h 3624123"/>
                  <a:gd name="connsiteX17" fmla="*/ 2123708 w 2723060"/>
                  <a:gd name="connsiteY17" fmla="*/ 764788 h 3624123"/>
                  <a:gd name="connsiteX18" fmla="*/ 2335072 w 2723060"/>
                  <a:gd name="connsiteY18" fmla="*/ 840224 h 3624123"/>
                  <a:gd name="connsiteX19" fmla="*/ 2324552 w 2723060"/>
                  <a:gd name="connsiteY19" fmla="*/ 1922314 h 3624123"/>
                  <a:gd name="connsiteX20" fmla="*/ 1696129 w 2723060"/>
                  <a:gd name="connsiteY20" fmla="*/ 3139458 h 3624123"/>
                  <a:gd name="connsiteX21" fmla="*/ 1517188 w 2723060"/>
                  <a:gd name="connsiteY21" fmla="*/ 3096262 h 3624123"/>
                  <a:gd name="connsiteX22" fmla="*/ 1386066 w 2723060"/>
                  <a:gd name="connsiteY22" fmla="*/ 3624123 h 3624123"/>
                  <a:gd name="connsiteX23" fmla="*/ 1059163 w 2723060"/>
                  <a:gd name="connsiteY23" fmla="*/ 3542919 h 3624123"/>
                  <a:gd name="connsiteX24" fmla="*/ 1189748 w 2723060"/>
                  <a:gd name="connsiteY24" fmla="*/ 3017219 h 3624123"/>
                  <a:gd name="connsiteX25" fmla="*/ 956179 w 2723060"/>
                  <a:gd name="connsiteY25" fmla="*/ 2960836 h 3624123"/>
                  <a:gd name="connsiteX26" fmla="*/ 824545 w 2723060"/>
                  <a:gd name="connsiteY26" fmla="*/ 3490760 h 3624123"/>
                  <a:gd name="connsiteX27" fmla="*/ 497641 w 2723060"/>
                  <a:gd name="connsiteY27" fmla="*/ 3409556 h 3624123"/>
                  <a:gd name="connsiteX28" fmla="*/ 628739 w 2723060"/>
                  <a:gd name="connsiteY28" fmla="*/ 2881793 h 3624123"/>
                  <a:gd name="connsiteX29" fmla="*/ 0 w 2723060"/>
                  <a:gd name="connsiteY29" fmla="*/ 2730017 h 3624123"/>
                  <a:gd name="connsiteX30" fmla="*/ 156593 w 2723060"/>
                  <a:gd name="connsiteY30" fmla="*/ 2363814 h 3624123"/>
                  <a:gd name="connsiteX31" fmla="*/ 371795 w 2723060"/>
                  <a:gd name="connsiteY31" fmla="*/ 2423080 h 3624123"/>
                  <a:gd name="connsiteX32" fmla="*/ 531510 w 2723060"/>
                  <a:gd name="connsiteY32" fmla="*/ 2341701 h 3624123"/>
                  <a:gd name="connsiteX33" fmla="*/ 874781 w 2723060"/>
                  <a:gd name="connsiteY33" fmla="*/ 939029 h 3624123"/>
                  <a:gd name="connsiteX34" fmla="*/ 772687 w 2723060"/>
                  <a:gd name="connsiteY34" fmla="*/ 774709 h 3624123"/>
                  <a:gd name="connsiteX35" fmla="*/ 502494 w 2723060"/>
                  <a:gd name="connsiteY35" fmla="*/ 705662 h 3624123"/>
                  <a:gd name="connsiteX36" fmla="*/ 579104 w 2723060"/>
                  <a:gd name="connsiteY36" fmla="*/ 367817 h 3624123"/>
                  <a:gd name="connsiteX37" fmla="*/ 1021286 w 2723060"/>
                  <a:gd name="connsiteY37" fmla="*/ 475515 h 3624123"/>
                  <a:gd name="connsiteX38" fmla="*/ 1215103 w 2723060"/>
                  <a:gd name="connsiteY38" fmla="*/ 521254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 name="connsiteX0" fmla="*/ 1218382 w 2723060"/>
                  <a:gd name="connsiteY0" fmla="*/ 1905279 h 3624123"/>
                  <a:gd name="connsiteX1" fmla="*/ 1051614 w 2723060"/>
                  <a:gd name="connsiteY1" fmla="*/ 2576639 h 3624123"/>
                  <a:gd name="connsiteX2" fmla="*/ 1081311 w 2723060"/>
                  <a:gd name="connsiteY2" fmla="*/ 2585169 h 3624123"/>
                  <a:gd name="connsiteX3" fmla="*/ 2005664 w 2723060"/>
                  <a:gd name="connsiteY3" fmla="*/ 2455670 h 3624123"/>
                  <a:gd name="connsiteX4" fmla="*/ 1243900 w 2723060"/>
                  <a:gd name="connsiteY4" fmla="*/ 1909857 h 3624123"/>
                  <a:gd name="connsiteX5" fmla="*/ 1218382 w 2723060"/>
                  <a:gd name="connsiteY5" fmla="*/ 1905279 h 3624123"/>
                  <a:gd name="connsiteX6" fmla="*/ 1451461 w 2723060"/>
                  <a:gd name="connsiteY6" fmla="*/ 966969 h 3624123"/>
                  <a:gd name="connsiteX7" fmla="*/ 1297825 w 2723060"/>
                  <a:gd name="connsiteY7" fmla="*/ 1585462 h 3624123"/>
                  <a:gd name="connsiteX8" fmla="*/ 1327295 w 2723060"/>
                  <a:gd name="connsiteY8" fmla="*/ 1593882 h 3624123"/>
                  <a:gd name="connsiteX9" fmla="*/ 2101069 w 2723060"/>
                  <a:gd name="connsiteY9" fmla="*/ 1442099 h 3624123"/>
                  <a:gd name="connsiteX10" fmla="*/ 1476944 w 2723060"/>
                  <a:gd name="connsiteY10" fmla="*/ 971501 h 3624123"/>
                  <a:gd name="connsiteX11" fmla="*/ 1451461 w 2723060"/>
                  <a:gd name="connsiteY11" fmla="*/ 966969 h 3624123"/>
                  <a:gd name="connsiteX12" fmla="*/ 1344584 w 2723060"/>
                  <a:gd name="connsiteY12" fmla="*/ 0 h 3624123"/>
                  <a:gd name="connsiteX13" fmla="*/ 1671487 w 2723060"/>
                  <a:gd name="connsiteY13" fmla="*/ 81203 h 3624123"/>
                  <a:gd name="connsiteX14" fmla="*/ 1542443 w 2723060"/>
                  <a:gd name="connsiteY14" fmla="*/ 600696 h 3624123"/>
                  <a:gd name="connsiteX15" fmla="*/ 1773570 w 2723060"/>
                  <a:gd name="connsiteY15" fmla="*/ 661967 h 3624123"/>
                  <a:gd name="connsiteX16" fmla="*/ 1902732 w 2723060"/>
                  <a:gd name="connsiteY16" fmla="*/ 141995 h 3624123"/>
                  <a:gd name="connsiteX17" fmla="*/ 2229635 w 2723060"/>
                  <a:gd name="connsiteY17" fmla="*/ 223199 h 3624123"/>
                  <a:gd name="connsiteX18" fmla="*/ 2097157 w 2723060"/>
                  <a:gd name="connsiteY18" fmla="*/ 756519 h 3624123"/>
                  <a:gd name="connsiteX19" fmla="*/ 2335072 w 2723060"/>
                  <a:gd name="connsiteY19" fmla="*/ 840224 h 3624123"/>
                  <a:gd name="connsiteX20" fmla="*/ 2324552 w 2723060"/>
                  <a:gd name="connsiteY20" fmla="*/ 1922314 h 3624123"/>
                  <a:gd name="connsiteX21" fmla="*/ 1696129 w 2723060"/>
                  <a:gd name="connsiteY21" fmla="*/ 3139458 h 3624123"/>
                  <a:gd name="connsiteX22" fmla="*/ 1517188 w 2723060"/>
                  <a:gd name="connsiteY22" fmla="*/ 3096262 h 3624123"/>
                  <a:gd name="connsiteX23" fmla="*/ 1386066 w 2723060"/>
                  <a:gd name="connsiteY23" fmla="*/ 3624123 h 3624123"/>
                  <a:gd name="connsiteX24" fmla="*/ 1059163 w 2723060"/>
                  <a:gd name="connsiteY24" fmla="*/ 3542919 h 3624123"/>
                  <a:gd name="connsiteX25" fmla="*/ 1189748 w 2723060"/>
                  <a:gd name="connsiteY25" fmla="*/ 3017219 h 3624123"/>
                  <a:gd name="connsiteX26" fmla="*/ 956179 w 2723060"/>
                  <a:gd name="connsiteY26" fmla="*/ 2960836 h 3624123"/>
                  <a:gd name="connsiteX27" fmla="*/ 824545 w 2723060"/>
                  <a:gd name="connsiteY27" fmla="*/ 3490760 h 3624123"/>
                  <a:gd name="connsiteX28" fmla="*/ 497641 w 2723060"/>
                  <a:gd name="connsiteY28" fmla="*/ 3409556 h 3624123"/>
                  <a:gd name="connsiteX29" fmla="*/ 628739 w 2723060"/>
                  <a:gd name="connsiteY29" fmla="*/ 2881793 h 3624123"/>
                  <a:gd name="connsiteX30" fmla="*/ 0 w 2723060"/>
                  <a:gd name="connsiteY30" fmla="*/ 2730017 h 3624123"/>
                  <a:gd name="connsiteX31" fmla="*/ 156593 w 2723060"/>
                  <a:gd name="connsiteY31" fmla="*/ 2363814 h 3624123"/>
                  <a:gd name="connsiteX32" fmla="*/ 371795 w 2723060"/>
                  <a:gd name="connsiteY32" fmla="*/ 2423080 h 3624123"/>
                  <a:gd name="connsiteX33" fmla="*/ 531510 w 2723060"/>
                  <a:gd name="connsiteY33" fmla="*/ 2341701 h 3624123"/>
                  <a:gd name="connsiteX34" fmla="*/ 874781 w 2723060"/>
                  <a:gd name="connsiteY34" fmla="*/ 939029 h 3624123"/>
                  <a:gd name="connsiteX35" fmla="*/ 772687 w 2723060"/>
                  <a:gd name="connsiteY35" fmla="*/ 774709 h 3624123"/>
                  <a:gd name="connsiteX36" fmla="*/ 502494 w 2723060"/>
                  <a:gd name="connsiteY36" fmla="*/ 705662 h 3624123"/>
                  <a:gd name="connsiteX37" fmla="*/ 579104 w 2723060"/>
                  <a:gd name="connsiteY37" fmla="*/ 367817 h 3624123"/>
                  <a:gd name="connsiteX38" fmla="*/ 1021286 w 2723060"/>
                  <a:gd name="connsiteY38" fmla="*/ 475515 h 3624123"/>
                  <a:gd name="connsiteX39" fmla="*/ 1215103 w 2723060"/>
                  <a:gd name="connsiteY39" fmla="*/ 521254 h 3624123"/>
                  <a:gd name="connsiteX40" fmla="*/ 1344584 w 2723060"/>
                  <a:gd name="connsiteY40" fmla="*/ 0 h 36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23060" h="3624123">
                    <a:moveTo>
                      <a:pt x="1218382" y="1905279"/>
                    </a:moveTo>
                    <a:lnTo>
                      <a:pt x="1051614" y="2576639"/>
                    </a:lnTo>
                    <a:lnTo>
                      <a:pt x="1081311" y="2585169"/>
                    </a:lnTo>
                    <a:cubicBezTo>
                      <a:pt x="1298969" y="2649950"/>
                      <a:pt x="1914361" y="2852449"/>
                      <a:pt x="2005664" y="2455670"/>
                    </a:cubicBezTo>
                    <a:cubicBezTo>
                      <a:pt x="2108358" y="2083382"/>
                      <a:pt x="1458666" y="1949007"/>
                      <a:pt x="1243900" y="1909857"/>
                    </a:cubicBezTo>
                    <a:lnTo>
                      <a:pt x="1218382" y="1905279"/>
                    </a:lnTo>
                    <a:close/>
                    <a:moveTo>
                      <a:pt x="1451461" y="966969"/>
                    </a:moveTo>
                    <a:lnTo>
                      <a:pt x="1297825" y="1585462"/>
                    </a:lnTo>
                    <a:lnTo>
                      <a:pt x="1327295" y="1593882"/>
                    </a:lnTo>
                    <a:cubicBezTo>
                      <a:pt x="1519222" y="1650575"/>
                      <a:pt x="2016915" y="1812926"/>
                      <a:pt x="2101069" y="1442099"/>
                    </a:cubicBezTo>
                    <a:cubicBezTo>
                      <a:pt x="2177824" y="1109186"/>
                      <a:pt x="1664178" y="1005150"/>
                      <a:pt x="1476944" y="971501"/>
                    </a:cubicBezTo>
                    <a:lnTo>
                      <a:pt x="1451461" y="966969"/>
                    </a:lnTo>
                    <a:close/>
                    <a:moveTo>
                      <a:pt x="1344584" y="0"/>
                    </a:moveTo>
                    <a:lnTo>
                      <a:pt x="1671487" y="81203"/>
                    </a:lnTo>
                    <a:lnTo>
                      <a:pt x="1542443" y="600696"/>
                    </a:lnTo>
                    <a:lnTo>
                      <a:pt x="1773570" y="661967"/>
                    </a:lnTo>
                    <a:lnTo>
                      <a:pt x="1902732" y="141995"/>
                    </a:lnTo>
                    <a:lnTo>
                      <a:pt x="2229635" y="223199"/>
                    </a:lnTo>
                    <a:lnTo>
                      <a:pt x="2097157" y="756519"/>
                    </a:lnTo>
                    <a:cubicBezTo>
                      <a:pt x="2174081" y="779658"/>
                      <a:pt x="2255767" y="812322"/>
                      <a:pt x="2335072" y="840224"/>
                    </a:cubicBezTo>
                    <a:cubicBezTo>
                      <a:pt x="2999363" y="1160478"/>
                      <a:pt x="2684151" y="1877269"/>
                      <a:pt x="2324552" y="1922314"/>
                    </a:cubicBezTo>
                    <a:cubicBezTo>
                      <a:pt x="3020600" y="2255035"/>
                      <a:pt x="2529999" y="3321640"/>
                      <a:pt x="1696129" y="3139458"/>
                    </a:cubicBezTo>
                    <a:lnTo>
                      <a:pt x="1517188" y="3096262"/>
                    </a:lnTo>
                    <a:lnTo>
                      <a:pt x="1386066" y="3624123"/>
                    </a:lnTo>
                    <a:lnTo>
                      <a:pt x="1059163" y="3542919"/>
                    </a:lnTo>
                    <a:lnTo>
                      <a:pt x="1189748" y="3017219"/>
                    </a:lnTo>
                    <a:lnTo>
                      <a:pt x="956179" y="2960836"/>
                    </a:lnTo>
                    <a:lnTo>
                      <a:pt x="824545" y="3490760"/>
                    </a:lnTo>
                    <a:lnTo>
                      <a:pt x="497641" y="3409556"/>
                    </a:lnTo>
                    <a:lnTo>
                      <a:pt x="628739" y="2881793"/>
                    </a:lnTo>
                    <a:lnTo>
                      <a:pt x="0" y="2730017"/>
                    </a:lnTo>
                    <a:lnTo>
                      <a:pt x="156593" y="2363814"/>
                    </a:lnTo>
                    <a:cubicBezTo>
                      <a:pt x="275674" y="2398365"/>
                      <a:pt x="261590" y="2400365"/>
                      <a:pt x="371795" y="2423080"/>
                    </a:cubicBezTo>
                    <a:cubicBezTo>
                      <a:pt x="457460" y="2444548"/>
                      <a:pt x="500452" y="2427767"/>
                      <a:pt x="531510" y="2341701"/>
                    </a:cubicBezTo>
                    <a:cubicBezTo>
                      <a:pt x="598079" y="2089920"/>
                      <a:pt x="822255" y="1188850"/>
                      <a:pt x="874781" y="939029"/>
                    </a:cubicBezTo>
                    <a:cubicBezTo>
                      <a:pt x="885877" y="854924"/>
                      <a:pt x="836708" y="809166"/>
                      <a:pt x="772687" y="774709"/>
                    </a:cubicBezTo>
                    <a:cubicBezTo>
                      <a:pt x="651057" y="727032"/>
                      <a:pt x="597490" y="720787"/>
                      <a:pt x="502494" y="705662"/>
                    </a:cubicBezTo>
                    <a:lnTo>
                      <a:pt x="579104" y="367817"/>
                    </a:lnTo>
                    <a:cubicBezTo>
                      <a:pt x="724942" y="405705"/>
                      <a:pt x="872814" y="440818"/>
                      <a:pt x="1021286" y="475515"/>
                    </a:cubicBezTo>
                    <a:lnTo>
                      <a:pt x="1215103" y="521254"/>
                    </a:lnTo>
                    <a:lnTo>
                      <a:pt x="134458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Rectangle 21">
                <a:extLst>
                  <a:ext uri="{FF2B5EF4-FFF2-40B4-BE49-F238E27FC236}">
                    <a16:creationId xmlns:a16="http://schemas.microsoft.com/office/drawing/2014/main" id="{C358BD19-26DC-4DD0-8FAD-9F3262535FCA}"/>
                  </a:ext>
                </a:extLst>
              </p:cNvPr>
              <p:cNvSpPr/>
              <p:nvPr/>
            </p:nvSpPr>
            <p:spPr>
              <a:xfrm rot="15759340">
                <a:off x="7438742" y="195543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0" name="Rectangle 21">
                <a:extLst>
                  <a:ext uri="{FF2B5EF4-FFF2-40B4-BE49-F238E27FC236}">
                    <a16:creationId xmlns:a16="http://schemas.microsoft.com/office/drawing/2014/main" id="{0DC86EEB-A464-4906-BD3F-7096F1BE1B3B}"/>
                  </a:ext>
                </a:extLst>
              </p:cNvPr>
              <p:cNvSpPr/>
              <p:nvPr/>
            </p:nvSpPr>
            <p:spPr>
              <a:xfrm rot="11980498">
                <a:off x="6900650" y="240254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1" name="Rectangle 21">
                <a:extLst>
                  <a:ext uri="{FF2B5EF4-FFF2-40B4-BE49-F238E27FC236}">
                    <a16:creationId xmlns:a16="http://schemas.microsoft.com/office/drawing/2014/main" id="{42F3EC82-6895-4271-BD6C-25588CB5B91F}"/>
                  </a:ext>
                </a:extLst>
              </p:cNvPr>
              <p:cNvSpPr/>
              <p:nvPr/>
            </p:nvSpPr>
            <p:spPr>
              <a:xfrm rot="19265083">
                <a:off x="7027522" y="3061057"/>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Rectangle 21">
                <a:extLst>
                  <a:ext uri="{FF2B5EF4-FFF2-40B4-BE49-F238E27FC236}">
                    <a16:creationId xmlns:a16="http://schemas.microsoft.com/office/drawing/2014/main" id="{7382FA92-AFCE-47A6-AF38-814E212538BA}"/>
                  </a:ext>
                </a:extLst>
              </p:cNvPr>
              <p:cNvSpPr/>
              <p:nvPr/>
            </p:nvSpPr>
            <p:spPr>
              <a:xfrm rot="9071228" flipH="1">
                <a:off x="8136495" y="2287450"/>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3" name="Rectangle 21">
                <a:extLst>
                  <a:ext uri="{FF2B5EF4-FFF2-40B4-BE49-F238E27FC236}">
                    <a16:creationId xmlns:a16="http://schemas.microsoft.com/office/drawing/2014/main" id="{DAAD4164-A4A7-41B1-BF5D-861CE4CF34D6}"/>
                  </a:ext>
                </a:extLst>
              </p:cNvPr>
              <p:cNvSpPr/>
              <p:nvPr/>
            </p:nvSpPr>
            <p:spPr>
              <a:xfrm rot="2334917" flipH="1">
                <a:off x="8141497" y="2988765"/>
                <a:ext cx="617189" cy="34574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2" name="그룹 50">
              <a:extLst>
                <a:ext uri="{FF2B5EF4-FFF2-40B4-BE49-F238E27FC236}">
                  <a16:creationId xmlns:a16="http://schemas.microsoft.com/office/drawing/2014/main" id="{FBE512EB-47CF-4246-92AA-88DE26996B62}"/>
                </a:ext>
              </a:extLst>
            </p:cNvPr>
            <p:cNvGrpSpPr/>
            <p:nvPr/>
          </p:nvGrpSpPr>
          <p:grpSpPr>
            <a:xfrm rot="10800000" flipV="1">
              <a:off x="8811051" y="5224019"/>
              <a:ext cx="2408772" cy="1065203"/>
              <a:chOff x="1774163" y="2217893"/>
              <a:chExt cx="1927508" cy="852379"/>
            </a:xfrm>
            <a:solidFill>
              <a:schemeClr val="bg1"/>
            </a:solidFill>
          </p:grpSpPr>
          <p:sp>
            <p:nvSpPr>
              <p:cNvPr id="55" name="Freeform 18">
                <a:extLst>
                  <a:ext uri="{FF2B5EF4-FFF2-40B4-BE49-F238E27FC236}">
                    <a16:creationId xmlns:a16="http://schemas.microsoft.com/office/drawing/2014/main" id="{E9D24953-5711-47DE-AFC7-9ECFC35C8F98}"/>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56" name="Freeform 19">
                <a:extLst>
                  <a:ext uri="{FF2B5EF4-FFF2-40B4-BE49-F238E27FC236}">
                    <a16:creationId xmlns:a16="http://schemas.microsoft.com/office/drawing/2014/main" id="{3BB63922-3573-4570-95A5-B9B088F0C51C}"/>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dirty="0">
                  <a:solidFill>
                    <a:schemeClr val="tx1"/>
                  </a:solidFill>
                </a:endParaRPr>
              </a:p>
            </p:txBody>
          </p:sp>
        </p:grpSp>
        <p:sp>
          <p:nvSpPr>
            <p:cNvPr id="53" name="직사각형 51">
              <a:extLst>
                <a:ext uri="{FF2B5EF4-FFF2-40B4-BE49-F238E27FC236}">
                  <a16:creationId xmlns:a16="http://schemas.microsoft.com/office/drawing/2014/main" id="{7664BA98-533E-493F-A363-0FD5F405D5F6}"/>
                </a:ext>
              </a:extLst>
            </p:cNvPr>
            <p:cNvSpPr/>
            <p:nvPr/>
          </p:nvSpPr>
          <p:spPr>
            <a:xfrm rot="13659860" flipV="1">
              <a:off x="10712741" y="5584700"/>
              <a:ext cx="357080" cy="886408"/>
            </a:xfrm>
            <a:prstGeom prst="rect">
              <a:avLst/>
            </a:prstGeom>
            <a:solidFill>
              <a:schemeClr val="accent1"/>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Freeform: Shape 53">
              <a:extLst>
                <a:ext uri="{FF2B5EF4-FFF2-40B4-BE49-F238E27FC236}">
                  <a16:creationId xmlns:a16="http://schemas.microsoft.com/office/drawing/2014/main" id="{B88A3401-4028-4477-BDE3-E6F105BEA1FD}"/>
                </a:ext>
              </a:extLst>
            </p:cNvPr>
            <p:cNvSpPr/>
            <p:nvPr/>
          </p:nvSpPr>
          <p:spPr>
            <a:xfrm>
              <a:off x="9426273" y="2558672"/>
              <a:ext cx="700531" cy="700531"/>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grpSp>
      <p:grpSp>
        <p:nvGrpSpPr>
          <p:cNvPr id="91" name="Group 90">
            <a:extLst>
              <a:ext uri="{FF2B5EF4-FFF2-40B4-BE49-F238E27FC236}">
                <a16:creationId xmlns:a16="http://schemas.microsoft.com/office/drawing/2014/main" id="{328595F2-C12F-417A-9390-85171FF4DBD1}"/>
              </a:ext>
            </a:extLst>
          </p:cNvPr>
          <p:cNvGrpSpPr/>
          <p:nvPr/>
        </p:nvGrpSpPr>
        <p:grpSpPr>
          <a:xfrm>
            <a:off x="5668613" y="900644"/>
            <a:ext cx="5783390" cy="857431"/>
            <a:chOff x="6146274" y="1342954"/>
            <a:chExt cx="5448469" cy="1024662"/>
          </a:xfrm>
        </p:grpSpPr>
        <p:grpSp>
          <p:nvGrpSpPr>
            <p:cNvPr id="92" name="Group 91">
              <a:extLst>
                <a:ext uri="{FF2B5EF4-FFF2-40B4-BE49-F238E27FC236}">
                  <a16:creationId xmlns:a16="http://schemas.microsoft.com/office/drawing/2014/main" id="{14F2453B-B591-4499-9059-2367D227CFE2}"/>
                </a:ext>
              </a:extLst>
            </p:cNvPr>
            <p:cNvGrpSpPr/>
            <p:nvPr/>
          </p:nvGrpSpPr>
          <p:grpSpPr>
            <a:xfrm>
              <a:off x="6146274" y="1579491"/>
              <a:ext cx="5131869" cy="788125"/>
              <a:chOff x="6146274" y="1579491"/>
              <a:chExt cx="5131869" cy="788125"/>
            </a:xfrm>
          </p:grpSpPr>
          <p:sp>
            <p:nvSpPr>
              <p:cNvPr id="94" name="TextBox 93">
                <a:extLst>
                  <a:ext uri="{FF2B5EF4-FFF2-40B4-BE49-F238E27FC236}">
                    <a16:creationId xmlns:a16="http://schemas.microsoft.com/office/drawing/2014/main" id="{1173FF65-4E38-4ADE-AA63-F41814004DD8}"/>
                  </a:ext>
                </a:extLst>
              </p:cNvPr>
              <p:cNvSpPr txBox="1"/>
              <p:nvPr/>
            </p:nvSpPr>
            <p:spPr>
              <a:xfrm>
                <a:off x="6770451" y="2090617"/>
                <a:ext cx="4507692" cy="276999"/>
              </a:xfrm>
              <a:prstGeom prst="rect">
                <a:avLst/>
              </a:prstGeom>
              <a:noFill/>
            </p:spPr>
            <p:txBody>
              <a:bodyPr wrap="square" rtlCol="0">
                <a:spAutoFit/>
              </a:bodyPr>
              <a:lstStyle/>
              <a:p>
                <a:endParaRPr lang="en-US" altLang="ko-KR" sz="1200" dirty="0">
                  <a:solidFill>
                    <a:schemeClr val="tx1">
                      <a:lumMod val="85000"/>
                      <a:lumOff val="15000"/>
                    </a:schemeClr>
                  </a:solidFill>
                  <a:cs typeface="Arial" pitchFamily="34" charset="0"/>
                </a:endParaRPr>
              </a:p>
            </p:txBody>
          </p:sp>
          <p:sp>
            <p:nvSpPr>
              <p:cNvPr id="95" name="TextBox 94">
                <a:extLst>
                  <a:ext uri="{FF2B5EF4-FFF2-40B4-BE49-F238E27FC236}">
                    <a16:creationId xmlns:a16="http://schemas.microsoft.com/office/drawing/2014/main" id="{7D73EE06-17A3-4451-90FA-2469F4FFA411}"/>
                  </a:ext>
                </a:extLst>
              </p:cNvPr>
              <p:cNvSpPr txBox="1"/>
              <p:nvPr/>
            </p:nvSpPr>
            <p:spPr>
              <a:xfrm>
                <a:off x="6146274" y="1579491"/>
                <a:ext cx="4507692" cy="625267"/>
              </a:xfrm>
              <a:prstGeom prst="rect">
                <a:avLst/>
              </a:prstGeom>
              <a:noFill/>
            </p:spPr>
            <p:txBody>
              <a:bodyPr wrap="square" lIns="108000" rIns="108000" rtlCol="0">
                <a:spAutoFit/>
              </a:bodyPr>
              <a:lstStyle/>
              <a:p>
                <a:pPr algn="r" rtl="1"/>
                <a:r>
                  <a:rPr lang="fa-IR" sz="2800" dirty="0">
                    <a:cs typeface="B Titr" panose="00000700000000000000" pitchFamily="2" charset="-78"/>
                  </a:rPr>
                  <a:t>مدیریت سبز چیست؟</a:t>
                </a:r>
                <a:endParaRPr lang="en-US" sz="2800" dirty="0">
                  <a:cs typeface="B Titr" panose="00000700000000000000" pitchFamily="2" charset="-78"/>
                </a:endParaRPr>
              </a:p>
            </p:txBody>
          </p:sp>
        </p:grpSp>
        <p:sp>
          <p:nvSpPr>
            <p:cNvPr id="93" name="TextBox 92">
              <a:extLst>
                <a:ext uri="{FF2B5EF4-FFF2-40B4-BE49-F238E27FC236}">
                  <a16:creationId xmlns:a16="http://schemas.microsoft.com/office/drawing/2014/main" id="{47BA45F1-CE6F-4464-8D0D-FCEF35337F8C}"/>
                </a:ext>
              </a:extLst>
            </p:cNvPr>
            <p:cNvSpPr txBox="1"/>
            <p:nvPr/>
          </p:nvSpPr>
          <p:spPr>
            <a:xfrm>
              <a:off x="10636647" y="1342954"/>
              <a:ext cx="958096" cy="772390"/>
            </a:xfrm>
            <a:prstGeom prst="rect">
              <a:avLst/>
            </a:prstGeom>
            <a:noFill/>
          </p:spPr>
          <p:txBody>
            <a:bodyPr wrap="square" lIns="108000" rIns="108000" rtlCol="0">
              <a:spAutoFit/>
            </a:bodyPr>
            <a:lstStyle/>
            <a:p>
              <a:pPr algn="ctr"/>
              <a:r>
                <a:rPr lang="fa-IR" altLang="ko-KR" sz="3600" b="1" dirty="0">
                  <a:solidFill>
                    <a:schemeClr val="tx1">
                      <a:lumMod val="85000"/>
                      <a:lumOff val="15000"/>
                    </a:schemeClr>
                  </a:solidFill>
                  <a:cs typeface="B Nazanin" panose="00000400000000000000" pitchFamily="2" charset="-78"/>
                </a:rPr>
                <a:t>2</a:t>
              </a:r>
              <a:endParaRPr lang="ko-KR" altLang="en-US" sz="3600" b="1" dirty="0">
                <a:solidFill>
                  <a:schemeClr val="tx1">
                    <a:lumMod val="85000"/>
                    <a:lumOff val="15000"/>
                  </a:schemeClr>
                </a:solidFill>
                <a:cs typeface="B Nazanin" panose="00000400000000000000" pitchFamily="2" charset="-78"/>
              </a:endParaRPr>
            </a:p>
          </p:txBody>
        </p:sp>
      </p:grpSp>
    </p:spTree>
    <p:extLst>
      <p:ext uri="{BB962C8B-B14F-4D97-AF65-F5344CB8AC3E}">
        <p14:creationId xmlns:p14="http://schemas.microsoft.com/office/powerpoint/2010/main" val="89938480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584250" y="1673650"/>
            <a:ext cx="8896613" cy="170336"/>
          </a:xfrm>
        </p:spPr>
        <p:txBody>
          <a:bodyPr/>
          <a:lstStyle/>
          <a:p>
            <a:pPr algn="l"/>
            <a:r>
              <a:rPr lang="fa-IR" sz="4000" b="1" i="0" u="none" strike="noStrike" baseline="0" dirty="0">
                <a:solidFill>
                  <a:srgbClr val="002060"/>
                </a:solidFill>
                <a:latin typeface="B Titr,Bold"/>
                <a:cs typeface="B Titr" panose="00000700000000000000" pitchFamily="2" charset="-78"/>
              </a:rPr>
              <a:t>اقدامات پیشنهادی در مدیریت مصرف آب</a:t>
            </a:r>
            <a:endParaRPr lang="fa-IR" altLang="ko-KR" sz="8800" b="1" dirty="0">
              <a:solidFill>
                <a:schemeClr val="tx1">
                  <a:lumMod val="85000"/>
                  <a:lumOff val="15000"/>
                </a:schemeClr>
              </a:solidFill>
              <a:cs typeface="B Titr" panose="00000700000000000000" pitchFamily="2" charset="-78"/>
            </a:endParaRPr>
          </a:p>
          <a:p>
            <a:pPr algn="l"/>
            <a:endParaRPr lang="fa-IR" altLang="ko-KR" sz="4000" b="1" dirty="0">
              <a:solidFill>
                <a:schemeClr val="tx1">
                  <a:lumMod val="85000"/>
                  <a:lumOff val="1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3896ABB1-E2D1-4014-B2D9-9CF646C8223C}"/>
              </a:ext>
            </a:extLst>
          </p:cNvPr>
          <p:cNvSpPr txBox="1"/>
          <p:nvPr/>
        </p:nvSpPr>
        <p:spPr>
          <a:xfrm>
            <a:off x="3532507" y="2274838"/>
            <a:ext cx="8043530" cy="2308324"/>
          </a:xfrm>
          <a:prstGeom prst="rect">
            <a:avLst/>
          </a:prstGeom>
          <a:noFill/>
        </p:spPr>
        <p:txBody>
          <a:bodyPr wrap="square" rtlCol="0">
            <a:spAutoFit/>
          </a:bodyPr>
          <a:lstStyle/>
          <a:p>
            <a:pPr marL="285750" indent="-285750" algn="r" rtl="1">
              <a:buFont typeface="Wingdings" panose="05000000000000000000" pitchFamily="2" charset="2"/>
              <a:buChar char="v"/>
            </a:pPr>
            <a:r>
              <a:rPr lang="fa-IR" sz="1800" b="1" i="0" u="none" strike="noStrike" baseline="0" dirty="0">
                <a:solidFill>
                  <a:srgbClr val="28324A"/>
                </a:solidFill>
                <a:latin typeface="B Mitra,Bold"/>
                <a:cs typeface="B Mitra" panose="00000400000000000000" pitchFamily="2" charset="-78"/>
              </a:rPr>
              <a:t>مصرف بهینه آب در باغبانی و محوطه:</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عدم استفاد از آب شرب جهت آبیاری فضای سبز</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استفاد از آبیاری کم حجم، مانند سیستم آبیاری قطر ای</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استفاد از آب در صبح زود یا غروب یا شببه منظور عدم تبخیر آب در این باز زمانی به وسیله تایمر</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کاشت گیاهانی که نیازمند حجم آب کمتری به منظور آبیاری میباشند.</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پوشش پای گیاهان برای جلوگیری از تبخیر آب و رشد علفهای هرز</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ایجاد جوی آب در مسیرهای محوطه جهت انتقال آبهای سطحی به داخل فضای سبز</a:t>
            </a:r>
          </a:p>
          <a:p>
            <a:pPr algn="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هرس کردن گلها و درختان به منظور استفاد آب کمتر توسط</a:t>
            </a:r>
            <a:endParaRPr lang="en-US" dirty="0">
              <a:cs typeface="B Mitra" panose="00000400000000000000" pitchFamily="2" charset="-78"/>
            </a:endParaRPr>
          </a:p>
        </p:txBody>
      </p:sp>
      <p:sp>
        <p:nvSpPr>
          <p:cNvPr id="4" name="TextBox 3">
            <a:extLst>
              <a:ext uri="{FF2B5EF4-FFF2-40B4-BE49-F238E27FC236}">
                <a16:creationId xmlns:a16="http://schemas.microsoft.com/office/drawing/2014/main" id="{96F06964-6FD2-4B62-9D6A-54F30C20C3BD}"/>
              </a:ext>
            </a:extLst>
          </p:cNvPr>
          <p:cNvSpPr txBox="1"/>
          <p:nvPr/>
        </p:nvSpPr>
        <p:spPr>
          <a:xfrm>
            <a:off x="625929" y="4832498"/>
            <a:ext cx="5168816" cy="1754326"/>
          </a:xfrm>
          <a:prstGeom prst="rect">
            <a:avLst/>
          </a:prstGeom>
          <a:noFill/>
        </p:spPr>
        <p:txBody>
          <a:bodyPr wrap="square" rtlCol="0">
            <a:spAutoFit/>
          </a:bodyPr>
          <a:lstStyle/>
          <a:p>
            <a:pPr algn="r" rtl="1"/>
            <a:r>
              <a:rPr lang="fa-IR" sz="1800" b="1" i="0" u="none" strike="noStrike" baseline="0" dirty="0">
                <a:solidFill>
                  <a:srgbClr val="28324A"/>
                </a:solidFill>
                <a:latin typeface="B Mitra,Bold"/>
                <a:cs typeface="B Mitra" panose="00000400000000000000" pitchFamily="2" charset="-78"/>
              </a:rPr>
              <a:t>خیس نمودن ظرف ها پیش از شست و شو در لگن ظرفشویی</a:t>
            </a:r>
          </a:p>
          <a:p>
            <a:pPr algn="r" rtl="1"/>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استفاد از ماشین ظرفشویی با ظرفیت کامل</a:t>
            </a:r>
          </a:p>
          <a:p>
            <a:pPr algn="r" rtl="1"/>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استفاد از دستگاههایی با مدل های بهر ور )از نظر مصرف آب(</a:t>
            </a:r>
          </a:p>
          <a:p>
            <a:pPr algn="r" rtl="1"/>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تنظیم برنامه زمانبندی و نحو شستشوی محیط آشپزخانه</a:t>
            </a:r>
          </a:p>
          <a:p>
            <a:pPr algn="r" rtl="1"/>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تدوین و اجرای دستورالعمل نحو شستشوی وسایل و</a:t>
            </a:r>
          </a:p>
          <a:p>
            <a:pPr algn="r" rtl="1"/>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استفاد ازآب پر فشار جهت شستشو</a:t>
            </a:r>
            <a:endParaRPr lang="en-US" dirty="0">
              <a:cs typeface="B Mitra" panose="00000400000000000000" pitchFamily="2" charset="-78"/>
            </a:endParaRPr>
          </a:p>
        </p:txBody>
      </p:sp>
      <p:sp>
        <p:nvSpPr>
          <p:cNvPr id="5" name="TextBox 4">
            <a:extLst>
              <a:ext uri="{FF2B5EF4-FFF2-40B4-BE49-F238E27FC236}">
                <a16:creationId xmlns:a16="http://schemas.microsoft.com/office/drawing/2014/main" id="{CB8C6FDD-86AE-4840-A169-9B8CBF1A4794}"/>
              </a:ext>
            </a:extLst>
          </p:cNvPr>
          <p:cNvSpPr txBox="1"/>
          <p:nvPr/>
        </p:nvSpPr>
        <p:spPr>
          <a:xfrm>
            <a:off x="921679" y="4463166"/>
            <a:ext cx="4577316" cy="369332"/>
          </a:xfrm>
          <a:prstGeom prst="rect">
            <a:avLst/>
          </a:prstGeom>
          <a:noFill/>
        </p:spPr>
        <p:txBody>
          <a:bodyPr wrap="square" rtlCol="0">
            <a:spAutoFit/>
          </a:bodyPr>
          <a:lstStyle/>
          <a:p>
            <a:pPr marL="285750" indent="-285750" algn="r" rtl="1">
              <a:buFont typeface="Wingdings" panose="05000000000000000000" pitchFamily="2" charset="2"/>
              <a:buChar char="v"/>
            </a:pPr>
            <a:r>
              <a:rPr lang="fa-IR" sz="1800" b="1" i="0" u="none" strike="noStrike" baseline="0" dirty="0">
                <a:solidFill>
                  <a:srgbClr val="28324A"/>
                </a:solidFill>
                <a:latin typeface="B Mitra,Bold"/>
                <a:cs typeface="B Mitra" panose="00000400000000000000" pitchFamily="2" charset="-78"/>
              </a:rPr>
              <a:t>مصرف بهینه آب در آشپزخانه</a:t>
            </a:r>
            <a:endParaRPr lang="en-US" dirty="0">
              <a:cs typeface="B Mitra" panose="00000400000000000000" pitchFamily="2" charset="-78"/>
            </a:endParaRPr>
          </a:p>
        </p:txBody>
      </p:sp>
    </p:spTree>
    <p:extLst>
      <p:ext uri="{BB962C8B-B14F-4D97-AF65-F5344CB8AC3E}">
        <p14:creationId xmlns:p14="http://schemas.microsoft.com/office/powerpoint/2010/main" val="37711137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A3EE50-F9D9-4454-803E-FE1505F8B137}"/>
              </a:ext>
            </a:extLst>
          </p:cNvPr>
          <p:cNvSpPr txBox="1">
            <a:spLocks/>
          </p:cNvSpPr>
          <p:nvPr/>
        </p:nvSpPr>
        <p:spPr>
          <a:xfrm>
            <a:off x="583019" y="77447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4000" b="1" dirty="0">
                <a:cs typeface="B Titr" panose="00000700000000000000" pitchFamily="2" charset="-78"/>
              </a:rPr>
              <a:t>اصلاح و ارتقاء فرآیندها در مدیریت سبز:</a:t>
            </a:r>
            <a:r>
              <a:rPr lang="fa-IR" sz="4000" dirty="0">
                <a:cs typeface="B Titr" panose="00000700000000000000" pitchFamily="2" charset="-78"/>
              </a:rPr>
              <a:t> </a:t>
            </a:r>
            <a:br>
              <a:rPr lang="fa-IR" dirty="0">
                <a:cs typeface="B Titr" panose="00000700000000000000" pitchFamily="2" charset="-78"/>
              </a:rPr>
            </a:br>
            <a:endParaRPr lang="fa-IR" dirty="0">
              <a:cs typeface="B Titr" panose="00000700000000000000" pitchFamily="2" charset="-78"/>
            </a:endParaRPr>
          </a:p>
        </p:txBody>
      </p:sp>
      <p:sp>
        <p:nvSpPr>
          <p:cNvPr id="7" name="Content Placeholder 2">
            <a:extLst>
              <a:ext uri="{FF2B5EF4-FFF2-40B4-BE49-F238E27FC236}">
                <a16:creationId xmlns:a16="http://schemas.microsoft.com/office/drawing/2014/main" id="{39A05AE3-455C-4AF7-9F4C-21F313038AD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50000"/>
              </a:lnSpc>
              <a:buNone/>
            </a:pPr>
            <a:r>
              <a:rPr lang="fa-IR" sz="2400" b="1" dirty="0">
                <a:solidFill>
                  <a:srgbClr val="002060"/>
                </a:solidFill>
                <a:cs typeface="B Mitra" panose="00000400000000000000" pitchFamily="2" charset="-78"/>
              </a:rPr>
              <a:t>فرآیند خرید</a:t>
            </a:r>
            <a:r>
              <a:rPr lang="en-US" sz="2400" b="1" dirty="0">
                <a:solidFill>
                  <a:srgbClr val="002060"/>
                </a:solidFill>
                <a:cs typeface="B Mitra" panose="00000400000000000000" pitchFamily="2" charset="-78"/>
              </a:rPr>
              <a:t>:</a:t>
            </a:r>
            <a:r>
              <a:rPr lang="fa-IR" sz="2400" dirty="0">
                <a:solidFill>
                  <a:srgbClr val="002060"/>
                </a:solidFill>
                <a:cs typeface="B Mitra" panose="00000400000000000000" pitchFamily="2" charset="-78"/>
              </a:rPr>
              <a:t>کاهش هزینه ها</a:t>
            </a:r>
          </a:p>
          <a:p>
            <a:pPr marL="0" indent="0" algn="r" rtl="1">
              <a:lnSpc>
                <a:spcPct val="150000"/>
              </a:lnSpc>
              <a:buNone/>
            </a:pPr>
            <a:r>
              <a:rPr lang="fa-IR" sz="2400" b="1" dirty="0">
                <a:solidFill>
                  <a:srgbClr val="002060"/>
                </a:solidFill>
                <a:cs typeface="B Mitra" panose="00000400000000000000" pitchFamily="2" charset="-78"/>
              </a:rPr>
              <a:t>فرآیند تشویق و تنبیه: </a:t>
            </a:r>
            <a:r>
              <a:rPr lang="fa-IR" sz="2400" dirty="0">
                <a:solidFill>
                  <a:srgbClr val="002060"/>
                </a:solidFill>
                <a:cs typeface="B Mitra" panose="00000400000000000000" pitchFamily="2" charset="-78"/>
              </a:rPr>
              <a:t>به منظور ارتقا عملکرد نیروی انسانی به عنوان مهمترین منابع سیستم</a:t>
            </a:r>
            <a:r>
              <a:rPr lang="fa-IR" dirty="0">
                <a:solidFill>
                  <a:srgbClr val="002060"/>
                </a:solidFill>
                <a:cs typeface="B Mitra" panose="00000400000000000000" pitchFamily="2" charset="-78"/>
              </a:rPr>
              <a:t>.</a:t>
            </a:r>
          </a:p>
          <a:p>
            <a:pPr marL="0" indent="0" algn="r" rtl="1">
              <a:lnSpc>
                <a:spcPct val="150000"/>
              </a:lnSpc>
              <a:buNone/>
            </a:pPr>
            <a:r>
              <a:rPr lang="fa-IR" sz="2400" dirty="0">
                <a:solidFill>
                  <a:srgbClr val="002060"/>
                </a:solidFill>
                <a:cs typeface="B Mitra" panose="00000400000000000000" pitchFamily="2" charset="-78"/>
              </a:rPr>
              <a:t>فرآیند اصلاحی جهت جلوگیری از اتلاف هزینه ها،افزایش درآمد،افزایش رضایت مندی مراجعین</a:t>
            </a:r>
            <a:endParaRPr lang="en-US" sz="2400" dirty="0">
              <a:solidFill>
                <a:srgbClr val="002060"/>
              </a:solidFill>
              <a:cs typeface="B Mitra" panose="00000400000000000000" pitchFamily="2" charset="-78"/>
            </a:endParaRPr>
          </a:p>
          <a:p>
            <a:pPr marL="0" indent="0" algn="r" rtl="1">
              <a:lnSpc>
                <a:spcPct val="150000"/>
              </a:lnSpc>
              <a:buNone/>
            </a:pPr>
            <a:endParaRPr lang="fa-IR" dirty="0">
              <a:cs typeface="B Nazanin" panose="00000400000000000000" pitchFamily="2" charset="-78"/>
            </a:endParaRPr>
          </a:p>
        </p:txBody>
      </p:sp>
      <p:pic>
        <p:nvPicPr>
          <p:cNvPr id="9" name="Picture 8">
            <a:extLst>
              <a:ext uri="{FF2B5EF4-FFF2-40B4-BE49-F238E27FC236}">
                <a16:creationId xmlns:a16="http://schemas.microsoft.com/office/drawing/2014/main" id="{FF20D78D-8F22-4A5F-8643-1B2A413145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5139" y="123862"/>
            <a:ext cx="1624336" cy="738964"/>
          </a:xfrm>
          <a:prstGeom prst="rect">
            <a:avLst/>
          </a:prstGeom>
          <a:noFill/>
          <a:ln>
            <a:noFill/>
          </a:ln>
        </p:spPr>
      </p:pic>
    </p:spTree>
    <p:extLst>
      <p:ext uri="{BB962C8B-B14F-4D97-AF65-F5344CB8AC3E}">
        <p14:creationId xmlns:p14="http://schemas.microsoft.com/office/powerpoint/2010/main" val="303082597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88527" y="308917"/>
            <a:ext cx="4720855" cy="1361801"/>
          </a:xfrm>
        </p:spPr>
        <p:txBody>
          <a:bodyPr/>
          <a:lstStyle/>
          <a:p>
            <a:pPr algn="r" rtl="1"/>
            <a:r>
              <a:rPr lang="fa-IR" sz="3600" b="1" i="0" u="none" strike="noStrike" baseline="0" dirty="0">
                <a:solidFill>
                  <a:srgbClr val="002060"/>
                </a:solidFill>
                <a:latin typeface="B Titr,Bold"/>
                <a:cs typeface="B Titr" panose="00000700000000000000" pitchFamily="2" charset="-78"/>
              </a:rPr>
              <a:t>مصرف بهینه برق در واحدها</a:t>
            </a:r>
            <a:endParaRPr lang="fa-IR" altLang="ko-KR" sz="8800" b="1" dirty="0">
              <a:solidFill>
                <a:schemeClr val="tx1">
                  <a:lumMod val="85000"/>
                  <a:lumOff val="1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5C4BD992-6A0B-42D1-930E-C7CBDED20847}"/>
              </a:ext>
            </a:extLst>
          </p:cNvPr>
          <p:cNvSpPr txBox="1"/>
          <p:nvPr/>
        </p:nvSpPr>
        <p:spPr>
          <a:xfrm>
            <a:off x="1185530" y="2317898"/>
            <a:ext cx="9999921" cy="2585323"/>
          </a:xfrm>
          <a:prstGeom prst="rect">
            <a:avLst/>
          </a:prstGeom>
          <a:noFill/>
        </p:spPr>
        <p:txBody>
          <a:bodyPr wrap="square" rtlCol="0">
            <a:spAutoFit/>
          </a:bodyPr>
          <a:lstStyle/>
          <a:p>
            <a:pPr algn="r" rtl="1"/>
            <a:r>
              <a:rPr lang="fa-IR" sz="1800" b="1" i="0" u="none" strike="noStrike" baseline="0" dirty="0">
                <a:solidFill>
                  <a:srgbClr val="28324A"/>
                </a:solidFill>
                <a:latin typeface="B Nazanin,Bold"/>
                <a:cs typeface="B Mitra" panose="00000400000000000000" pitchFamily="2" charset="-78"/>
              </a:rPr>
              <a:t>بررسی میزان روشنایی واحدها و مقایسه با میزان استاندارد روشنایی</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Nazanin,Bold"/>
                <a:cs typeface="B Mitra" panose="00000400000000000000" pitchFamily="2" charset="-78"/>
              </a:rPr>
              <a:t>شناسایی موارد قابل کاهش در میزان مصرف برق</a:t>
            </a:r>
          </a:p>
          <a:p>
            <a:pPr marL="285750" indent="-285750" algn="r" rtl="1">
              <a:buFont typeface="Wingdings" panose="05000000000000000000" pitchFamily="2" charset="2"/>
              <a:buChar char="ü"/>
            </a:pPr>
            <a:r>
              <a:rPr lang="fa-IR" sz="1800" b="1" i="0" u="none" strike="noStrike" baseline="0" dirty="0">
                <a:solidFill>
                  <a:srgbClr val="28324A"/>
                </a:solidFill>
                <a:latin typeface="B Nazanin,Bold"/>
                <a:cs typeface="B Mitra" panose="00000400000000000000" pitchFamily="2" charset="-78"/>
              </a:rPr>
              <a:t>کاهش و حذف مصرف کننده های انرژی اضافی)حذف بخاری برقی مورد استفاده توسط کارکنان و جمع آوری</a:t>
            </a:r>
          </a:p>
          <a:p>
            <a:pPr algn="r" rtl="1"/>
            <a:r>
              <a:rPr lang="fa-IR" sz="1800" b="1" i="0" u="none" strike="noStrike" baseline="0" dirty="0">
                <a:solidFill>
                  <a:srgbClr val="28324A"/>
                </a:solidFill>
                <a:latin typeface="B Nazanin,Bold"/>
                <a:cs typeface="B Mitra" panose="00000400000000000000" pitchFamily="2" charset="-78"/>
              </a:rPr>
              <a:t>سماورها و کتری های برقی،کاهش لامپ های روشنایی در پنل های 4تایی به 2عدد لامپ روشن و ....(</a:t>
            </a:r>
          </a:p>
          <a:p>
            <a:pPr marL="285750" indent="-285750" algn="r" rtl="1">
              <a:buFont typeface="Wingdings" panose="05000000000000000000" pitchFamily="2" charset="2"/>
              <a:buChar char="ü"/>
            </a:pPr>
            <a:r>
              <a:rPr lang="fa-IR" sz="1800" b="1" i="0" u="none" strike="noStrike" baseline="0" dirty="0">
                <a:solidFill>
                  <a:srgbClr val="28324A"/>
                </a:solidFill>
                <a:latin typeface="B Nazanin,Bold"/>
                <a:cs typeface="B Mitra" panose="00000400000000000000" pitchFamily="2" charset="-78"/>
              </a:rPr>
              <a:t>استفاده از نورطبیعی تا حد امکان در فضاهای مختلف)مانند تغییرچیدمان اتاق ها جهت استفاده بهینه از نور</a:t>
            </a:r>
          </a:p>
          <a:p>
            <a:pPr algn="r" rtl="1"/>
            <a:r>
              <a:rPr lang="fa-IR" sz="1800" b="1" i="0" u="none" strike="noStrike" baseline="0" dirty="0">
                <a:solidFill>
                  <a:srgbClr val="28324A"/>
                </a:solidFill>
                <a:latin typeface="B Nazanin,Bold"/>
                <a:cs typeface="B Mitra" panose="00000400000000000000" pitchFamily="2" charset="-78"/>
              </a:rPr>
              <a:t>طبیعی(</a:t>
            </a:r>
          </a:p>
          <a:p>
            <a:pPr algn="r" rtl="1"/>
            <a:r>
              <a:rPr lang="fa-IR" sz="1800" b="1" i="0" u="none" strike="noStrike" baseline="0" dirty="0">
                <a:solidFill>
                  <a:srgbClr val="28324A"/>
                </a:solidFill>
                <a:latin typeface="Source Sans Pro,Bold"/>
                <a:cs typeface="B Mitra" panose="00000400000000000000" pitchFamily="2" charset="-78"/>
              </a:rPr>
              <a:t> </a:t>
            </a:r>
            <a:r>
              <a:rPr lang="en-US" sz="1800" b="1" i="0" u="none" strike="noStrike" baseline="0" dirty="0">
                <a:solidFill>
                  <a:srgbClr val="28324A"/>
                </a:solidFill>
                <a:latin typeface="Source Sans Pro,Bold"/>
                <a:cs typeface="B Mitra" panose="00000400000000000000" pitchFamily="2" charset="-78"/>
              </a:rPr>
              <a:t>SMD </a:t>
            </a:r>
            <a:r>
              <a:rPr lang="fa-IR" sz="1800" b="1" i="0" u="none" strike="noStrike" baseline="0" dirty="0">
                <a:solidFill>
                  <a:srgbClr val="28324A"/>
                </a:solidFill>
                <a:latin typeface="B Nazanin,Bold"/>
                <a:cs typeface="B Mitra" panose="00000400000000000000" pitchFamily="2" charset="-78"/>
              </a:rPr>
              <a:t>و</a:t>
            </a:r>
            <a:r>
              <a:rPr lang="en-US" sz="1800" b="1" i="0" u="none" strike="noStrike" baseline="0" dirty="0">
                <a:solidFill>
                  <a:srgbClr val="28324A"/>
                </a:solidFill>
                <a:latin typeface="Source Sans Pro,Bold"/>
                <a:cs typeface="B Mitra" panose="00000400000000000000" pitchFamily="2" charset="-78"/>
              </a:rPr>
              <a:t>LED </a:t>
            </a:r>
            <a:r>
              <a:rPr lang="fa-IR" sz="1800" b="1" i="0" u="none" strike="noStrike" baseline="0" dirty="0">
                <a:solidFill>
                  <a:srgbClr val="28324A"/>
                </a:solidFill>
                <a:latin typeface="B Nazanin,Bold"/>
                <a:cs typeface="B Mitra" panose="00000400000000000000" pitchFamily="2" charset="-78"/>
              </a:rPr>
              <a:t>استفاده از لامپ های کم مصرف )تعویض تدریجی لامپ های پرمصرف با لامپ های</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Nazanin,Bold"/>
                <a:cs typeface="B Mitra" panose="00000400000000000000" pitchFamily="2" charset="-78"/>
              </a:rPr>
              <a:t>کاهش سطح روشنایی در مناطق غیر حساس، از قبیل راهروها، لابی ها، اتاقهای انتظار، اتاقهای استراحت کارکنان،</a:t>
            </a:r>
          </a:p>
          <a:p>
            <a:pPr algn="r" rtl="1"/>
            <a:r>
              <a:rPr lang="fa-IR" sz="1800" b="1" i="0" u="none" strike="noStrike" baseline="0" dirty="0">
                <a:solidFill>
                  <a:srgbClr val="28324A"/>
                </a:solidFill>
                <a:latin typeface="B Nazanin,Bold"/>
                <a:cs typeface="B Mitra" panose="00000400000000000000" pitchFamily="2" charset="-78"/>
              </a:rPr>
              <a:t>انباره</a:t>
            </a:r>
            <a:endParaRPr lang="en-US" dirty="0">
              <a:cs typeface="B Mitra" panose="00000400000000000000" pitchFamily="2" charset="-78"/>
            </a:endParaRPr>
          </a:p>
        </p:txBody>
      </p:sp>
    </p:spTree>
    <p:extLst>
      <p:ext uri="{BB962C8B-B14F-4D97-AF65-F5344CB8AC3E}">
        <p14:creationId xmlns:p14="http://schemas.microsoft.com/office/powerpoint/2010/main" val="296058986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267753" y="672718"/>
            <a:ext cx="8447567" cy="1361801"/>
          </a:xfrm>
        </p:spPr>
        <p:txBody>
          <a:bodyPr/>
          <a:lstStyle/>
          <a:p>
            <a:pPr algn="r" rtl="1"/>
            <a:r>
              <a:rPr lang="fa-IR" sz="3600" b="1" i="0" u="none" strike="noStrike" baseline="0" dirty="0">
                <a:solidFill>
                  <a:srgbClr val="002060"/>
                </a:solidFill>
                <a:latin typeface="B Titr,Bold"/>
                <a:cs typeface="B Titr" panose="00000700000000000000" pitchFamily="2" charset="-78"/>
              </a:rPr>
              <a:t>اقدامات پیشنهادی در مدیریت مصرف اقلام مصرفی</a:t>
            </a:r>
            <a:endParaRPr lang="fa-IR" altLang="ko-KR" sz="8800" b="1" dirty="0">
              <a:solidFill>
                <a:schemeClr val="tx1">
                  <a:lumMod val="85000"/>
                  <a:lumOff val="1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4265EAE6-EE4C-4775-82B4-1A4E416009BB}"/>
              </a:ext>
            </a:extLst>
          </p:cNvPr>
          <p:cNvSpPr txBox="1"/>
          <p:nvPr/>
        </p:nvSpPr>
        <p:spPr>
          <a:xfrm>
            <a:off x="1041991" y="1935126"/>
            <a:ext cx="10201939" cy="1200329"/>
          </a:xfrm>
          <a:prstGeom prst="rect">
            <a:avLst/>
          </a:prstGeom>
          <a:noFill/>
        </p:spPr>
        <p:txBody>
          <a:bodyPr wrap="square" rtlCol="0">
            <a:spAutoFit/>
          </a:bodyPr>
          <a:lstStyle/>
          <a:p>
            <a:pPr algn="r" rtl="1"/>
            <a:r>
              <a:rPr lang="fa-IR" sz="1800" b="1" i="0" u="none" strike="noStrike" baseline="0" dirty="0">
                <a:solidFill>
                  <a:srgbClr val="28324A"/>
                </a:solidFill>
                <a:latin typeface="B Nazanin,Bold"/>
                <a:cs typeface="B Mitra" panose="00000400000000000000" pitchFamily="2" charset="-78"/>
              </a:rPr>
              <a:t>مدیریت مصرف اقلام مصرفی دستاوردهای قابل توجه ای در زمینه کاهش هزینه ها، کاهش بهای تمام شده خدمات و کاهش</a:t>
            </a:r>
          </a:p>
          <a:p>
            <a:pPr algn="r" rtl="1"/>
            <a:r>
              <a:rPr lang="fa-IR" sz="1800" b="1" i="0" u="none" strike="noStrike" baseline="0" dirty="0">
                <a:solidFill>
                  <a:srgbClr val="28324A"/>
                </a:solidFill>
                <a:latin typeface="B Nazanin,Bold"/>
                <a:cs typeface="B Mitra" panose="00000400000000000000" pitchFamily="2" charset="-78"/>
              </a:rPr>
              <a:t>آسیب های زیست محیطی در پی خواهد داشت. تعیین میزان منابع مورد نیاز در فرایندهای بالینی و غیربالینی ، نظارت بر نحوه</a:t>
            </a:r>
          </a:p>
          <a:p>
            <a:pPr algn="r" rtl="1"/>
            <a:r>
              <a:rPr lang="fa-IR" sz="1800" b="1" i="0" u="none" strike="noStrike" baseline="0" dirty="0">
                <a:solidFill>
                  <a:srgbClr val="28324A"/>
                </a:solidFill>
                <a:latin typeface="B Nazanin,Bold"/>
                <a:cs typeface="B Mitra" panose="00000400000000000000" pitchFamily="2" charset="-78"/>
              </a:rPr>
              <a:t>ی مصرف و انبارش راهکارهایی جهت کاهش هزینه ها در محور اقلام مصرفی هستند</a:t>
            </a:r>
          </a:p>
          <a:p>
            <a:pPr algn="r" rtl="1"/>
            <a:r>
              <a:rPr lang="en-US" sz="1800" b="0" i="0" u="none" strike="noStrike" baseline="0" dirty="0">
                <a:solidFill>
                  <a:srgbClr val="FFFFFF"/>
                </a:solidFill>
                <a:latin typeface="Oswald" panose="00000500000000000000" pitchFamily="2" charset="0"/>
                <a:cs typeface="B Mitra" panose="00000400000000000000" pitchFamily="2" charset="-78"/>
              </a:rPr>
              <a:t>45</a:t>
            </a:r>
            <a:endParaRPr lang="en-US" dirty="0">
              <a:cs typeface="B Mitra" panose="00000400000000000000" pitchFamily="2" charset="-78"/>
            </a:endParaRPr>
          </a:p>
        </p:txBody>
      </p:sp>
      <p:pic>
        <p:nvPicPr>
          <p:cNvPr id="9" name="Picture 8">
            <a:extLst>
              <a:ext uri="{FF2B5EF4-FFF2-40B4-BE49-F238E27FC236}">
                <a16:creationId xmlns:a16="http://schemas.microsoft.com/office/drawing/2014/main" id="{85DACB51-ABA3-434D-A464-C0104ADB7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936" y="5382270"/>
            <a:ext cx="2215758" cy="1475730"/>
          </a:xfrm>
          <a:prstGeom prst="rect">
            <a:avLst/>
          </a:prstGeom>
          <a:ln>
            <a:noFill/>
          </a:ln>
          <a:effectLst>
            <a:softEdge rad="112500"/>
          </a:effectLst>
        </p:spPr>
      </p:pic>
      <p:pic>
        <p:nvPicPr>
          <p:cNvPr id="11" name="Picture 10">
            <a:extLst>
              <a:ext uri="{FF2B5EF4-FFF2-40B4-BE49-F238E27FC236}">
                <a16:creationId xmlns:a16="http://schemas.microsoft.com/office/drawing/2014/main" id="{864768A2-B702-4E73-B36A-E320D8460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2480" y="3048140"/>
            <a:ext cx="4220536" cy="2645804"/>
          </a:xfrm>
          <a:prstGeom prst="rect">
            <a:avLst/>
          </a:prstGeom>
          <a:ln>
            <a:noFill/>
          </a:ln>
          <a:effectLst>
            <a:softEdge rad="112500"/>
          </a:effectLst>
        </p:spPr>
      </p:pic>
      <p:pic>
        <p:nvPicPr>
          <p:cNvPr id="13" name="Picture 12">
            <a:extLst>
              <a:ext uri="{FF2B5EF4-FFF2-40B4-BE49-F238E27FC236}">
                <a16:creationId xmlns:a16="http://schemas.microsoft.com/office/drawing/2014/main" id="{5FD13180-6C0D-4B95-A03E-C1C48AC54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17" y="2942025"/>
            <a:ext cx="5708005" cy="3577856"/>
          </a:xfrm>
          <a:prstGeom prst="rect">
            <a:avLst/>
          </a:prstGeom>
          <a:ln>
            <a:noFill/>
          </a:ln>
          <a:effectLst>
            <a:softEdge rad="112500"/>
          </a:effectLst>
        </p:spPr>
      </p:pic>
    </p:spTree>
    <p:extLst>
      <p:ext uri="{BB962C8B-B14F-4D97-AF65-F5344CB8AC3E}">
        <p14:creationId xmlns:p14="http://schemas.microsoft.com/office/powerpoint/2010/main" val="260662952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929809" y="260653"/>
            <a:ext cx="5771229" cy="1361801"/>
          </a:xfrm>
        </p:spPr>
        <p:txBody>
          <a:bodyPr/>
          <a:lstStyle/>
          <a:p>
            <a:pPr algn="r" rtl="1"/>
            <a:r>
              <a:rPr lang="fa-IR" sz="3600" b="1" i="0" u="none" strike="noStrike" baseline="0" dirty="0">
                <a:solidFill>
                  <a:srgbClr val="002060"/>
                </a:solidFill>
                <a:latin typeface="B Mitra,Bold"/>
                <a:cs typeface="B Titr" panose="00000700000000000000" pitchFamily="2" charset="-78"/>
              </a:rPr>
              <a:t>اقدامات پیشنهادی </a:t>
            </a:r>
            <a:r>
              <a:rPr lang="fa-IR" sz="3600" b="1" i="0" u="none" strike="noStrike" baseline="0" dirty="0">
                <a:solidFill>
                  <a:srgbClr val="002060"/>
                </a:solidFill>
                <a:latin typeface="B Titr,Bold"/>
                <a:cs typeface="B Titr" panose="00000700000000000000" pitchFamily="2" charset="-78"/>
              </a:rPr>
              <a:t>در واحدها</a:t>
            </a:r>
            <a:endParaRPr lang="fa-IR" altLang="ko-KR" sz="3600" b="1" dirty="0">
              <a:solidFill>
                <a:srgbClr val="002060"/>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5C4BD992-6A0B-42D1-930E-C7CBDED20847}"/>
              </a:ext>
            </a:extLst>
          </p:cNvPr>
          <p:cNvSpPr txBox="1"/>
          <p:nvPr/>
        </p:nvSpPr>
        <p:spPr>
          <a:xfrm>
            <a:off x="1096039" y="1330271"/>
            <a:ext cx="9999921" cy="5078313"/>
          </a:xfrm>
          <a:prstGeom prst="rect">
            <a:avLst/>
          </a:prstGeom>
          <a:noFill/>
        </p:spPr>
        <p:txBody>
          <a:bodyPr wrap="square" rtlCol="0">
            <a:spAutoFit/>
          </a:bodyPr>
          <a:lstStyle/>
          <a:p>
            <a:pPr marL="285750" indent="-285750" algn="r" rtl="1">
              <a:buFont typeface="Wingdings" panose="05000000000000000000" pitchFamily="2" charset="2"/>
              <a:buChar char="ü"/>
            </a:pPr>
            <a:r>
              <a:rPr lang="fa-IR" sz="1800" b="1" i="0" u="none" strike="noStrike" baseline="0" dirty="0">
                <a:solidFill>
                  <a:srgbClr val="28324A"/>
                </a:solidFill>
                <a:latin typeface="B Mitra,Bold"/>
                <a:cs typeface="B Mitra" panose="00000400000000000000" pitchFamily="2" charset="-78"/>
              </a:rPr>
              <a:t>کاهش چراغهای تزئینی </a:t>
            </a:r>
            <a:endParaRPr lang="fa-IR" sz="1800" b="0" i="0" u="none" strike="noStrike" baseline="0" dirty="0">
              <a:solidFill>
                <a:srgbClr val="28324A"/>
              </a:solidFill>
              <a:latin typeface="Wingdings" panose="05000000000000000000" pitchFamily="2" charset="2"/>
              <a:cs typeface="B Mitra" panose="00000400000000000000" pitchFamily="2" charset="-78"/>
            </a:endParaRPr>
          </a:p>
          <a:p>
            <a:pPr marL="285750" indent="-285750" algn="r" rtl="1">
              <a:buFont typeface="Wingdings" panose="05000000000000000000" pitchFamily="2" charset="2"/>
              <a:buChar char="ü"/>
            </a:pPr>
            <a:r>
              <a:rPr lang="fa-IR" sz="1800" b="1" i="0" u="none" strike="noStrike" baseline="0" dirty="0">
                <a:solidFill>
                  <a:srgbClr val="28324A"/>
                </a:solidFill>
                <a:latin typeface="B Mitra,Bold"/>
                <a:cs typeface="B Mitra" panose="00000400000000000000" pitchFamily="2" charset="-78"/>
              </a:rPr>
              <a:t>تعیین سقف مصرف اقلام مصرفی عمومی،کاغذ، مواد پاک کنند و ضدعفونی کنند به تفکیک بخش ها و واحد ها </a:t>
            </a:r>
            <a:endParaRPr lang="fa-IR" sz="1800" b="0" i="0" u="none" strike="noStrike" baseline="0" dirty="0">
              <a:solidFill>
                <a:srgbClr val="28324A"/>
              </a:solidFill>
              <a:latin typeface="Wingdings" panose="05000000000000000000" pitchFamily="2" charset="2"/>
              <a:cs typeface="B Mitra" panose="00000400000000000000" pitchFamily="2" charset="-78"/>
            </a:endParaRP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انداز گیری مستمر میزان مصرف اقلام مصرفی عمومی،کاغذ، مواد پاک کنند و ضدعفونی کنند</a:t>
            </a:r>
          </a:p>
          <a:p>
            <a:pPr marL="285750" indent="-285750" algn="r" rtl="1">
              <a:buFont typeface="Wingdings" panose="05000000000000000000" pitchFamily="2" charset="2"/>
              <a:buChar char="ü"/>
            </a:pPr>
            <a:endParaRPr lang="fa-IR" sz="1800" b="1" i="0" u="none" strike="noStrike" baseline="0" dirty="0">
              <a:solidFill>
                <a:srgbClr val="28324A"/>
              </a:solidFill>
              <a:latin typeface="B Mitra,Bold"/>
              <a:cs typeface="B Mitra" panose="00000400000000000000" pitchFamily="2" charset="-78"/>
            </a:endParaRPr>
          </a:p>
          <a:p>
            <a:pPr algn="r" rtl="1"/>
            <a:r>
              <a:rPr lang="fa-IR" sz="1800" b="1" i="0" u="none" strike="noStrike" baseline="0" dirty="0">
                <a:solidFill>
                  <a:schemeClr val="accent3">
                    <a:lumMod val="75000"/>
                  </a:schemeClr>
                </a:solidFill>
                <a:latin typeface="B Mitra,Bold"/>
                <a:cs typeface="B Mitra" panose="00000400000000000000" pitchFamily="2" charset="-78"/>
              </a:rPr>
              <a:t>اقدامات اصلاحی مورد نیاز براساس نتایج تحلیل :</a:t>
            </a:r>
            <a:endParaRPr lang="fa-IR" sz="1800" b="0" i="0" u="none" strike="noStrike" baseline="0" dirty="0">
              <a:solidFill>
                <a:schemeClr val="accent3">
                  <a:lumMod val="75000"/>
                </a:schemeClr>
              </a:solidFill>
              <a:latin typeface="Wingdings" panose="05000000000000000000" pitchFamily="2" charset="2"/>
              <a:cs typeface="B Mitra" panose="00000400000000000000" pitchFamily="2" charset="-78"/>
            </a:endParaRPr>
          </a:p>
          <a:p>
            <a:pPr marL="285750" indent="-285750" algn="r" rtl="1">
              <a:buFont typeface="Wingdings" panose="05000000000000000000" pitchFamily="2" charset="2"/>
              <a:buChar char="ü"/>
            </a:pPr>
            <a:r>
              <a:rPr lang="fa-IR" sz="1800" b="1" i="0" u="none" strike="noStrike" baseline="0" dirty="0">
                <a:solidFill>
                  <a:srgbClr val="28324A"/>
                </a:solidFill>
                <a:latin typeface="B Mitra,Bold"/>
                <a:cs typeface="B Mitra" panose="00000400000000000000" pitchFamily="2" charset="-78"/>
              </a:rPr>
              <a:t>شناسایی اقلام مصرفی عمومی پر مصرف در بخشها و اوحدها</a:t>
            </a:r>
          </a:p>
          <a:p>
            <a:pPr marL="285750" indent="-285750" algn="r" rtl="1">
              <a:buFont typeface="Wingdings" panose="05000000000000000000" pitchFamily="2" charset="2"/>
              <a:buChar char="ü"/>
            </a:pPr>
            <a:r>
              <a:rPr lang="fa-IR" sz="1800" b="1" i="0" u="none" strike="noStrike" baseline="0" dirty="0">
                <a:solidFill>
                  <a:srgbClr val="28324A"/>
                </a:solidFill>
                <a:latin typeface="B Mitra,Bold"/>
                <a:cs typeface="B Mitra" panose="00000400000000000000" pitchFamily="2" charset="-78"/>
              </a:rPr>
              <a:t>تعیین سقف اقلام مصرفی بر اساس فرایندهای بالینی اختصاصی،ضریب اشغال تخت ، متوسط بستری و تعداد کارکنان به تفکیک واحد</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تعریف فرایند درخواست اقلام مصرفی عمومی، مازاد بر سقف تعیین شد</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تعیین نقطه سفارش و نقطه بحرانی جهت هر یک از اقلام مصرفی عمومی</a:t>
            </a:r>
          </a:p>
          <a:p>
            <a:pPr algn="r" rtl="1"/>
            <a:r>
              <a:rPr lang="fa-IR" sz="1800" b="1" i="0" u="none" strike="noStrike" baseline="0" dirty="0">
                <a:solidFill>
                  <a:srgbClr val="28324A"/>
                </a:solidFill>
                <a:latin typeface="B Mitra,Bold"/>
                <a:cs typeface="B Mitra" panose="00000400000000000000" pitchFamily="2" charset="-78"/>
              </a:rPr>
              <a:t>انبارش ایمن و صحیح اقلام مصرفی در انبار مرکزی و عدم هدر رفت اقلام مصرفی به دلیل خراب شدن، منقضی شدن و بی کیفیت بودن</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شناسایی علت مصرف مازاد اقلام پرمصرف و انجام اقدامات اصلاحی موردنیاز)از قبیل تغییر برند، نوع، نحو توزیع</a:t>
            </a:r>
          </a:p>
          <a:p>
            <a:pPr marL="285750" indent="-285750" algn="r" rtl="1">
              <a:buFont typeface="Wingdings" panose="05000000000000000000" pitchFamily="2" charset="2"/>
              <a:buChar char="ü"/>
            </a:pPr>
            <a:r>
              <a:rPr lang="fa-IR" sz="1800" b="1" i="0" u="none" strike="noStrike" baseline="0" dirty="0">
                <a:solidFill>
                  <a:srgbClr val="28324A"/>
                </a:solidFill>
                <a:latin typeface="B Mitra,Bold"/>
                <a:cs typeface="B Mitra" panose="00000400000000000000" pitchFamily="2" charset="-78"/>
              </a:rPr>
              <a:t>بازدیدمنظم )حداکثر سه ماهه( از انبارک های داخلی بخش ها و واحدها براساس حداکثر تعداد تعیین شد اقلام موجود در هر بخش و واحد</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بررسی میزان هزینه به تفکیک نوع اقلام مصرفی عمومی</a:t>
            </a: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Mitra" panose="00000400000000000000" pitchFamily="2" charset="-78"/>
              </a:rPr>
              <a:t> </a:t>
            </a:r>
            <a:r>
              <a:rPr lang="fa-IR" sz="1800" b="1" i="0" u="none" strike="noStrike" baseline="0" dirty="0">
                <a:solidFill>
                  <a:srgbClr val="28324A"/>
                </a:solidFill>
                <a:latin typeface="B Mitra,Bold"/>
                <a:cs typeface="B Mitra" panose="00000400000000000000" pitchFamily="2" charset="-78"/>
              </a:rPr>
              <a:t>بررسی هزینه اثربخشی اقلام پرمصرف عمومی و تعیین برند و نوع هریک از اقلام براساس تحلیل انجام شد</a:t>
            </a:r>
          </a:p>
          <a:p>
            <a:pPr algn="r" rtl="1"/>
            <a:endParaRPr lang="en-US" dirty="0">
              <a:cs typeface="B Mitra" panose="00000400000000000000" pitchFamily="2" charset="-78"/>
            </a:endParaRPr>
          </a:p>
        </p:txBody>
      </p:sp>
    </p:spTree>
    <p:extLst>
      <p:ext uri="{BB962C8B-B14F-4D97-AF65-F5344CB8AC3E}">
        <p14:creationId xmlns:p14="http://schemas.microsoft.com/office/powerpoint/2010/main" val="213201193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88527" y="308917"/>
            <a:ext cx="4720855" cy="1361801"/>
          </a:xfrm>
        </p:spPr>
        <p:txBody>
          <a:bodyPr/>
          <a:lstStyle/>
          <a:p>
            <a:pPr algn="r" rtl="1"/>
            <a:r>
              <a:rPr lang="fa-IR" sz="3600" b="1" i="0" u="none" strike="noStrike" baseline="0" dirty="0">
                <a:solidFill>
                  <a:srgbClr val="002060"/>
                </a:solidFill>
                <a:latin typeface="B Titr,Bold"/>
                <a:cs typeface="B Titr" panose="00000700000000000000" pitchFamily="2" charset="-78"/>
              </a:rPr>
              <a:t>مدیریت مصرف کاغذ</a:t>
            </a:r>
            <a:endParaRPr lang="fa-IR" altLang="ko-KR" sz="3600" b="1" dirty="0">
              <a:solidFill>
                <a:schemeClr val="tx1">
                  <a:lumMod val="85000"/>
                  <a:lumOff val="15000"/>
                </a:schemeClr>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5C4BD992-6A0B-42D1-930E-C7CBDED20847}"/>
              </a:ext>
            </a:extLst>
          </p:cNvPr>
          <p:cNvSpPr txBox="1"/>
          <p:nvPr/>
        </p:nvSpPr>
        <p:spPr>
          <a:xfrm>
            <a:off x="615961" y="1670718"/>
            <a:ext cx="11055042" cy="4801314"/>
          </a:xfrm>
          <a:prstGeom prst="rect">
            <a:avLst/>
          </a:prstGeom>
          <a:noFill/>
        </p:spPr>
        <p:txBody>
          <a:bodyPr wrap="square" rtlCol="0">
            <a:spAutoFit/>
          </a:bodyPr>
          <a:lstStyle/>
          <a:p>
            <a:pPr algn="r" rtl="1"/>
            <a:r>
              <a:rPr lang="fa-IR" sz="1800" b="1" i="0" u="none" strike="noStrike" baseline="0" dirty="0">
                <a:solidFill>
                  <a:srgbClr val="28324A"/>
                </a:solidFill>
                <a:latin typeface="B Nazanin,Bold"/>
                <a:cs typeface="B Titr" panose="00000700000000000000" pitchFamily="2" charset="-78"/>
              </a:rPr>
              <a:t>بررسی میزان و موارد مصرف کاغذ به صورت ماهیانه در واحدها:</a:t>
            </a:r>
          </a:p>
          <a:p>
            <a:pPr algn="r" rtl="1"/>
            <a:endParaRPr lang="fa-IR" sz="1800" b="1" i="0" u="none" strike="noStrike" baseline="0" dirty="0">
              <a:solidFill>
                <a:srgbClr val="28324A"/>
              </a:solidFill>
              <a:latin typeface="B Nazanin,Bold"/>
              <a:cs typeface="B Titr" panose="00000700000000000000" pitchFamily="2" charset="-78"/>
            </a:endParaRPr>
          </a:p>
          <a:p>
            <a:pPr marL="285750" indent="-285750" algn="r" rtl="1">
              <a:buFont typeface="Wingdings" panose="05000000000000000000" pitchFamily="2" charset="2"/>
              <a:buChar char="ü"/>
            </a:pPr>
            <a:r>
              <a:rPr lang="fa-IR" sz="1800" b="0" i="0" u="none" strike="noStrike" baseline="0" dirty="0">
                <a:solidFill>
                  <a:srgbClr val="28324A"/>
                </a:solidFill>
                <a:latin typeface="Wingdings" panose="05000000000000000000" pitchFamily="2" charset="2"/>
                <a:cs typeface="B Titr" panose="00000700000000000000" pitchFamily="2" charset="-78"/>
              </a:rPr>
              <a:t> </a:t>
            </a:r>
            <a:r>
              <a:rPr lang="fa-IR" sz="1800" b="1" u="none" strike="noStrike" baseline="0" dirty="0">
                <a:solidFill>
                  <a:srgbClr val="28324A"/>
                </a:solidFill>
                <a:latin typeface="B Nazanin,Bold"/>
                <a:cs typeface="B Nazanin" panose="00000400000000000000" pitchFamily="2" charset="-78"/>
              </a:rPr>
              <a:t>شناسایی موارد قابل کاهش و حذف کاغذ وفرمهای اضافی</a:t>
            </a:r>
          </a:p>
          <a:p>
            <a:pPr marL="285750" indent="-285750" algn="r" rtl="1">
              <a:buFont typeface="Wingdings" panose="05000000000000000000" pitchFamily="2" charset="2"/>
              <a:buChar char="ü"/>
            </a:pPr>
            <a:r>
              <a:rPr lang="fa-IR" sz="1800" b="1" u="none" strike="noStrike" baseline="0" dirty="0">
                <a:solidFill>
                  <a:srgbClr val="28324A"/>
                </a:solidFill>
                <a:latin typeface="Wingdings" panose="05000000000000000000" pitchFamily="2" charset="2"/>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الکترونیک نمودن فرایندهای اداری و پشتیبانی از قبیل فرایندهای</a:t>
            </a:r>
            <a:r>
              <a:rPr lang="en-US" sz="1800" b="1" u="none" strike="noStrike" baseline="0" dirty="0">
                <a:solidFill>
                  <a:srgbClr val="28324A"/>
                </a:solidFill>
                <a:latin typeface="B Nazanin,Bold"/>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کارگزینی،تدارکات )خرید(، انبار )تحویل جنس از انبار(، مدارک پزشکی)درخواست</a:t>
            </a:r>
            <a:r>
              <a:rPr lang="en-US" sz="1800" b="1" u="none" strike="noStrike" baseline="0" dirty="0">
                <a:solidFill>
                  <a:srgbClr val="28324A"/>
                </a:solidFill>
                <a:latin typeface="B Nazanin,Bold"/>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پرونده(، دبیرخانه)ارسال و دریافت فاکس(،روابط عمومی)اطلاع رسانی ها( وغیره</a:t>
            </a:r>
          </a:p>
          <a:p>
            <a:pPr marL="285750" indent="-285750" algn="r" rtl="1">
              <a:buFont typeface="Wingdings" panose="05000000000000000000" pitchFamily="2" charset="2"/>
              <a:buChar char="ü"/>
            </a:pPr>
            <a:r>
              <a:rPr lang="fa-IR" sz="1800" b="1" u="none" strike="noStrike" baseline="0" dirty="0">
                <a:solidFill>
                  <a:srgbClr val="28324A"/>
                </a:solidFill>
                <a:latin typeface="B Nazanin,Bold"/>
                <a:cs typeface="B Nazanin" panose="00000400000000000000" pitchFamily="2" charset="-78"/>
              </a:rPr>
              <a:t>استفاده ازگزینه پرینت و چاپ دورو جهت کپی و پرینتر کاهش حاشیه های کاغذ)</a:t>
            </a:r>
            <a:r>
              <a:rPr lang="en-US" sz="1800" b="1" u="none" strike="noStrike" baseline="0" dirty="0">
                <a:solidFill>
                  <a:srgbClr val="28324A"/>
                </a:solidFill>
                <a:latin typeface="B Nazanin,Bold"/>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تغییرتنظیمات در کامپیوتر( </a:t>
            </a:r>
            <a:endParaRPr lang="fa-IR" sz="1800" b="1" u="none" strike="noStrike" baseline="0" dirty="0">
              <a:solidFill>
                <a:srgbClr val="28324A"/>
              </a:solidFill>
              <a:latin typeface="Wingdings" panose="05000000000000000000" pitchFamily="2" charset="2"/>
              <a:cs typeface="B Nazanin" panose="00000400000000000000" pitchFamily="2" charset="-78"/>
            </a:endParaRPr>
          </a:p>
          <a:p>
            <a:pPr marL="285750" indent="-285750" algn="r" rtl="1">
              <a:buFont typeface="Wingdings" panose="05000000000000000000" pitchFamily="2" charset="2"/>
              <a:buChar char="ü"/>
            </a:pPr>
            <a:r>
              <a:rPr lang="fa-IR" sz="1800" b="1" u="none" strike="noStrike" baseline="0" dirty="0">
                <a:solidFill>
                  <a:srgbClr val="28324A"/>
                </a:solidFill>
                <a:latin typeface="B Nazanin,Bold"/>
                <a:cs typeface="B Nazanin" panose="00000400000000000000" pitchFamily="2" charset="-78"/>
              </a:rPr>
              <a:t>استفاده از پاورپوینت در جلسات به جای پرینت کاغذی </a:t>
            </a:r>
            <a:endParaRPr lang="fa-IR" sz="1800" b="1" u="none" strike="noStrike" baseline="0" dirty="0">
              <a:solidFill>
                <a:srgbClr val="28324A"/>
              </a:solidFill>
              <a:latin typeface="Wingdings" panose="05000000000000000000" pitchFamily="2" charset="2"/>
              <a:cs typeface="B Nazanin" panose="00000400000000000000" pitchFamily="2" charset="-78"/>
            </a:endParaRPr>
          </a:p>
          <a:p>
            <a:pPr marL="285750" indent="-285750" algn="r" rtl="1">
              <a:buFont typeface="Wingdings" panose="05000000000000000000" pitchFamily="2" charset="2"/>
              <a:buChar char="ü"/>
            </a:pPr>
            <a:r>
              <a:rPr lang="fa-IR" sz="1800" b="1" u="none" strike="noStrike" baseline="0" dirty="0">
                <a:solidFill>
                  <a:srgbClr val="28324A"/>
                </a:solidFill>
                <a:latin typeface="B Nazanin,Bold"/>
                <a:cs typeface="B Nazanin" panose="00000400000000000000" pitchFamily="2" charset="-78"/>
              </a:rPr>
              <a:t>استفاده از کاغذهای باطله جهت چک پرینت </a:t>
            </a:r>
            <a:endParaRPr lang="fa-IR" sz="1800" b="1" u="none" strike="noStrike" baseline="0" dirty="0">
              <a:solidFill>
                <a:srgbClr val="28324A"/>
              </a:solidFill>
              <a:latin typeface="Wingdings" panose="05000000000000000000" pitchFamily="2" charset="2"/>
              <a:cs typeface="B Nazanin" panose="00000400000000000000" pitchFamily="2" charset="-78"/>
            </a:endParaRPr>
          </a:p>
          <a:p>
            <a:pPr marL="285750" indent="-285750" algn="r" rtl="1">
              <a:buFont typeface="Wingdings" panose="05000000000000000000" pitchFamily="2" charset="2"/>
              <a:buChar char="ü"/>
            </a:pPr>
            <a:r>
              <a:rPr lang="fa-IR" sz="1800" b="1" u="none" strike="noStrike" baseline="0" dirty="0">
                <a:solidFill>
                  <a:srgbClr val="28324A"/>
                </a:solidFill>
                <a:latin typeface="B Nazanin,Bold"/>
                <a:cs typeface="B Nazanin" panose="00000400000000000000" pitchFamily="2" charset="-78"/>
              </a:rPr>
              <a:t>حذف دفاتر درصورت امکان و جایگزینی با نسخه های الکترونیک</a:t>
            </a:r>
          </a:p>
          <a:p>
            <a:pPr marL="285750" indent="-285750" algn="r" rtl="1">
              <a:buFont typeface="Wingdings" panose="05000000000000000000" pitchFamily="2" charset="2"/>
              <a:buChar char="ü"/>
            </a:pPr>
            <a:r>
              <a:rPr lang="fa-IR" sz="1800" b="1" u="none" strike="noStrike" baseline="0" dirty="0">
                <a:solidFill>
                  <a:srgbClr val="28324A"/>
                </a:solidFill>
                <a:latin typeface="B Nazanin,Bold"/>
                <a:cs typeface="B Nazanin" panose="00000400000000000000" pitchFamily="2" charset="-78"/>
              </a:rPr>
              <a:t>محدودکردن استفاده از کپی و پرینت واحدها و استفاده از کاغذهای باطله جهت</a:t>
            </a:r>
            <a:r>
              <a:rPr lang="en-US" sz="1800" b="1" u="none" strike="noStrike" baseline="0" dirty="0">
                <a:solidFill>
                  <a:srgbClr val="28324A"/>
                </a:solidFill>
                <a:latin typeface="B Nazanin,Bold"/>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چک پرینت</a:t>
            </a:r>
          </a:p>
          <a:p>
            <a:pPr marL="285750" indent="-285750" algn="r" rtl="1">
              <a:buFont typeface="Wingdings" panose="05000000000000000000" pitchFamily="2" charset="2"/>
              <a:buChar char="ü"/>
            </a:pPr>
            <a:endParaRPr lang="fa-IR" sz="1800" b="1" u="none" strike="noStrike" baseline="0" dirty="0">
              <a:solidFill>
                <a:srgbClr val="28324A"/>
              </a:solidFill>
              <a:latin typeface="B Nazanin,Bold"/>
              <a:cs typeface="B Nazanin" panose="00000400000000000000" pitchFamily="2" charset="-78"/>
            </a:endParaRPr>
          </a:p>
          <a:p>
            <a:pPr algn="r" rtl="1"/>
            <a:r>
              <a:rPr lang="fa-IR" sz="1800" b="1" u="none" strike="noStrike" baseline="0" dirty="0">
                <a:solidFill>
                  <a:srgbClr val="28324A"/>
                </a:solidFill>
                <a:latin typeface="B Nazanin,Bold"/>
                <a:cs typeface="B Titr" panose="00000700000000000000" pitchFamily="2" charset="-78"/>
              </a:rPr>
              <a:t>برنامه ریزی جهت بازیافت کاغذهای باطله واحدهای اداری: </a:t>
            </a:r>
          </a:p>
          <a:p>
            <a:pPr algn="r" rtl="1"/>
            <a:endParaRPr lang="fa-IR" sz="1800" b="1" u="none" strike="noStrike" baseline="0" dirty="0">
              <a:solidFill>
                <a:srgbClr val="28324A"/>
              </a:solidFill>
              <a:latin typeface="Wingdings" panose="05000000000000000000" pitchFamily="2" charset="2"/>
              <a:cs typeface="B Titr" panose="00000700000000000000" pitchFamily="2" charset="-78"/>
            </a:endParaRPr>
          </a:p>
          <a:p>
            <a:pPr marL="285750" indent="-285750" algn="r" rtl="1">
              <a:buFont typeface="Wingdings" panose="05000000000000000000" pitchFamily="2" charset="2"/>
              <a:buChar char="ü"/>
            </a:pPr>
            <a:r>
              <a:rPr lang="fa-IR" sz="1800" b="1" u="none" strike="noStrike" baseline="0" dirty="0">
                <a:solidFill>
                  <a:srgbClr val="28324A"/>
                </a:solidFill>
                <a:latin typeface="Wingdings" panose="05000000000000000000" pitchFamily="2" charset="2"/>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در چاپ </a:t>
            </a:r>
            <a:r>
              <a:rPr lang="en-US" sz="1800" b="1" u="none" strike="noStrike" baseline="0" dirty="0">
                <a:solidFill>
                  <a:srgbClr val="28324A"/>
                </a:solidFill>
                <a:latin typeface="Source Sans Pro,Bold"/>
                <a:cs typeface="B Nazanin" panose="00000400000000000000" pitchFamily="2" charset="-78"/>
              </a:rPr>
              <a:t>A </a:t>
            </a:r>
            <a:r>
              <a:rPr lang="fa-IR" sz="1800" b="1" u="none" strike="noStrike" baseline="0" dirty="0">
                <a:solidFill>
                  <a:srgbClr val="28324A"/>
                </a:solidFill>
                <a:latin typeface="B Nazanin,Bold"/>
                <a:cs typeface="B Nazanin" panose="00000400000000000000" pitchFamily="2" charset="-78"/>
              </a:rPr>
              <a:t>کاهش ابعاد کاغذ در فرایندهای نیازمند پرینت مانند</a:t>
            </a:r>
            <a:r>
              <a:rPr lang="en-US" sz="1800" b="1" u="none" strike="noStrike" baseline="0" dirty="0">
                <a:solidFill>
                  <a:srgbClr val="28324A"/>
                </a:solidFill>
                <a:latin typeface="B Nazanin,Bold"/>
                <a:cs typeface="B Nazanin" panose="00000400000000000000" pitchFamily="2" charset="-78"/>
              </a:rPr>
              <a:t> </a:t>
            </a:r>
            <a:r>
              <a:rPr lang="fa-IR" sz="1800" b="1" u="none" strike="noStrike" baseline="0" dirty="0">
                <a:solidFill>
                  <a:srgbClr val="28324A"/>
                </a:solidFill>
                <a:latin typeface="B Nazanin,Bold"/>
                <a:cs typeface="B Nazanin" panose="00000400000000000000" pitchFamily="2" charset="-78"/>
              </a:rPr>
              <a:t>استفاده از کاغد </a:t>
            </a:r>
            <a:r>
              <a:rPr lang="en-US" sz="1800" b="1" u="none" strike="noStrike" baseline="0" dirty="0">
                <a:solidFill>
                  <a:srgbClr val="28324A"/>
                </a:solidFill>
                <a:latin typeface="Source Sans Pro,Bold"/>
                <a:cs typeface="B Nazanin" panose="00000400000000000000" pitchFamily="2" charset="-78"/>
              </a:rPr>
              <a:t>A5 </a:t>
            </a:r>
            <a:r>
              <a:rPr lang="fa-IR" sz="1800" b="1" u="none" strike="noStrike" baseline="0" dirty="0">
                <a:solidFill>
                  <a:srgbClr val="28324A"/>
                </a:solidFill>
                <a:latin typeface="Source Sans Pro,Bold"/>
                <a:cs typeface="B Nazanin" panose="00000400000000000000" pitchFamily="2" charset="-78"/>
              </a:rPr>
              <a:t> در چاپ </a:t>
            </a:r>
            <a:r>
              <a:rPr lang="fa-IR" sz="1800" b="1" u="none" strike="noStrike" baseline="0" dirty="0">
                <a:solidFill>
                  <a:srgbClr val="28324A"/>
                </a:solidFill>
                <a:latin typeface="B Nazanin,Bold"/>
                <a:cs typeface="B Nazanin" panose="00000400000000000000" pitchFamily="2" charset="-78"/>
              </a:rPr>
              <a:t>موارد متنهای کوتاه و رسیدهای مربو به انبار و غیره</a:t>
            </a:r>
          </a:p>
          <a:p>
            <a:pPr marL="285750" indent="-285750" algn="r" rtl="1">
              <a:buFont typeface="Wingdings" panose="05000000000000000000" pitchFamily="2" charset="2"/>
              <a:buChar char="ü"/>
            </a:pPr>
            <a:r>
              <a:rPr lang="fa-IR" sz="1800" b="1" i="0" u="none" strike="noStrike" baseline="0" dirty="0">
                <a:solidFill>
                  <a:srgbClr val="28324A"/>
                </a:solidFill>
                <a:latin typeface="B Nazanin,Bold"/>
                <a:cs typeface="B Nazanin" panose="00000400000000000000" pitchFamily="2" charset="-78"/>
              </a:rPr>
              <a:t>الکترونیک کردن فرایندها جهت کاهش مصرف کاغذ</a:t>
            </a:r>
          </a:p>
          <a:p>
            <a:pPr marL="285750" indent="-285750" algn="r" rtl="1">
              <a:buFont typeface="Wingdings" panose="05000000000000000000" pitchFamily="2" charset="2"/>
              <a:buChar char="ü"/>
            </a:pPr>
            <a:r>
              <a:rPr lang="fa-IR" sz="1800" b="1" i="0" u="none" strike="noStrike" baseline="0" dirty="0">
                <a:solidFill>
                  <a:srgbClr val="28324A"/>
                </a:solidFill>
                <a:latin typeface="B Nazanin,Bold"/>
                <a:cs typeface="B Nazanin" panose="00000400000000000000" pitchFamily="2" charset="-78"/>
              </a:rPr>
              <a:t>الکترونیک نمودن فرم ها</a:t>
            </a:r>
            <a:endParaRPr lang="en-US" b="1" dirty="0">
              <a:cs typeface="B Nazanin" panose="00000400000000000000" pitchFamily="2" charset="-78"/>
            </a:endParaRPr>
          </a:p>
        </p:txBody>
      </p:sp>
      <p:pic>
        <p:nvPicPr>
          <p:cNvPr id="5" name="Picture 4">
            <a:extLst>
              <a:ext uri="{FF2B5EF4-FFF2-40B4-BE49-F238E27FC236}">
                <a16:creationId xmlns:a16="http://schemas.microsoft.com/office/drawing/2014/main" id="{A48708DF-F8CB-4646-A2CE-1AA5F5B9F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46" y="2988574"/>
            <a:ext cx="2065444" cy="2065444"/>
          </a:xfrm>
          <a:prstGeom prst="rect">
            <a:avLst/>
          </a:prstGeom>
          <a:ln>
            <a:noFill/>
          </a:ln>
          <a:effectLst>
            <a:softEdge rad="112500"/>
          </a:effectLst>
        </p:spPr>
      </p:pic>
    </p:spTree>
    <p:extLst>
      <p:ext uri="{BB962C8B-B14F-4D97-AF65-F5344CB8AC3E}">
        <p14:creationId xmlns:p14="http://schemas.microsoft.com/office/powerpoint/2010/main" val="15444142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73080" y="107749"/>
            <a:ext cx="5377824" cy="1361801"/>
          </a:xfrm>
        </p:spPr>
        <p:txBody>
          <a:bodyPr/>
          <a:lstStyle/>
          <a:p>
            <a:pPr algn="r" rtl="1"/>
            <a:r>
              <a:rPr lang="fa-IR" sz="3600" b="1" i="0" u="none" strike="noStrike" baseline="0" dirty="0">
                <a:solidFill>
                  <a:srgbClr val="002060"/>
                </a:solidFill>
                <a:latin typeface="B Titr,Bold"/>
                <a:cs typeface="B Titr" panose="00000700000000000000" pitchFamily="2" charset="-78"/>
              </a:rPr>
              <a:t>تفکیک زباله در محل کار</a:t>
            </a:r>
            <a:endParaRPr lang="fa-IR" altLang="ko-KR" sz="6000" b="1" dirty="0">
              <a:solidFill>
                <a:srgbClr val="002060"/>
              </a:solidFill>
              <a:cs typeface="B Titr" panose="00000700000000000000" pitchFamily="2" charset="-78"/>
            </a:endParaRPr>
          </a:p>
        </p:txBody>
      </p:sp>
      <p:grpSp>
        <p:nvGrpSpPr>
          <p:cNvPr id="30" name="Group 29">
            <a:extLst>
              <a:ext uri="{FF2B5EF4-FFF2-40B4-BE49-F238E27FC236}">
                <a16:creationId xmlns:a16="http://schemas.microsoft.com/office/drawing/2014/main" id="{B401D700-263B-44E0-A04C-17C1E49A9493}"/>
              </a:ext>
            </a:extLst>
          </p:cNvPr>
          <p:cNvGrpSpPr/>
          <p:nvPr/>
        </p:nvGrpSpPr>
        <p:grpSpPr>
          <a:xfrm>
            <a:off x="9715320" y="2580763"/>
            <a:ext cx="1860717" cy="546310"/>
            <a:chOff x="3942644" y="3338338"/>
            <a:chExt cx="1381910" cy="546310"/>
          </a:xfrm>
        </p:grpSpPr>
        <p:sp>
          <p:nvSpPr>
            <p:cNvPr id="31" name="TextBox 30">
              <a:extLst>
                <a:ext uri="{FF2B5EF4-FFF2-40B4-BE49-F238E27FC236}">
                  <a16:creationId xmlns:a16="http://schemas.microsoft.com/office/drawing/2014/main" id="{0BB405FE-186E-4741-A492-9738B55C1884}"/>
                </a:ext>
              </a:extLst>
            </p:cNvPr>
            <p:cNvSpPr txBox="1"/>
            <p:nvPr/>
          </p:nvSpPr>
          <p:spPr>
            <a:xfrm>
              <a:off x="3942644" y="3607650"/>
              <a:ext cx="1258712" cy="276998"/>
            </a:xfrm>
            <a:prstGeom prst="rect">
              <a:avLst/>
            </a:prstGeom>
            <a:noFill/>
          </p:spPr>
          <p:txBody>
            <a:bodyPr wrap="square" lIns="144000" rtlCol="0">
              <a:spAutoFit/>
            </a:bodyPr>
            <a:lstStyle/>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10169CCF-2416-4D47-866B-178734C1F093}"/>
                </a:ext>
              </a:extLst>
            </p:cNvPr>
            <p:cNvSpPr txBox="1"/>
            <p:nvPr/>
          </p:nvSpPr>
          <p:spPr>
            <a:xfrm>
              <a:off x="4065841" y="3338338"/>
              <a:ext cx="1258714"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grpSp>
      <p:sp>
        <p:nvSpPr>
          <p:cNvPr id="47" name="TextBox 46">
            <a:extLst>
              <a:ext uri="{FF2B5EF4-FFF2-40B4-BE49-F238E27FC236}">
                <a16:creationId xmlns:a16="http://schemas.microsoft.com/office/drawing/2014/main" id="{DEA85AFF-4795-4B43-81D2-BB85A3A04AEF}"/>
              </a:ext>
            </a:extLst>
          </p:cNvPr>
          <p:cNvSpPr txBox="1"/>
          <p:nvPr/>
        </p:nvSpPr>
        <p:spPr>
          <a:xfrm>
            <a:off x="9881202" y="25807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sp>
        <p:nvSpPr>
          <p:cNvPr id="48" name="TextBox 47">
            <a:extLst>
              <a:ext uri="{FF2B5EF4-FFF2-40B4-BE49-F238E27FC236}">
                <a16:creationId xmlns:a16="http://schemas.microsoft.com/office/drawing/2014/main" id="{442AA914-8E0A-4D62-A418-D5C2091CD07F}"/>
              </a:ext>
            </a:extLst>
          </p:cNvPr>
          <p:cNvSpPr txBox="1"/>
          <p:nvPr/>
        </p:nvSpPr>
        <p:spPr>
          <a:xfrm>
            <a:off x="10033602" y="2733163"/>
            <a:ext cx="1694835" cy="314977"/>
          </a:xfrm>
          <a:prstGeom prst="rect">
            <a:avLst/>
          </a:prstGeom>
          <a:noFill/>
        </p:spPr>
        <p:txBody>
          <a:bodyPr wrap="square" rtlCol="0">
            <a:spAutoFit/>
          </a:bodyPr>
          <a:lstStyle/>
          <a:p>
            <a:endParaRPr lang="ko-KR" altLang="en-US" sz="1400" b="1" dirty="0">
              <a:solidFill>
                <a:schemeClr val="bg1"/>
              </a:solidFill>
              <a:cs typeface="Arial" pitchFamily="34" charset="0"/>
            </a:endParaRPr>
          </a:p>
        </p:txBody>
      </p:sp>
      <p:pic>
        <p:nvPicPr>
          <p:cNvPr id="50" name="Picture 49">
            <a:extLst>
              <a:ext uri="{FF2B5EF4-FFF2-40B4-BE49-F238E27FC236}">
                <a16:creationId xmlns:a16="http://schemas.microsoft.com/office/drawing/2014/main" id="{C30208AF-1582-465E-B9D5-2B4B9172C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7729" y="308917"/>
            <a:ext cx="1390616" cy="632637"/>
          </a:xfrm>
          <a:prstGeom prst="rect">
            <a:avLst/>
          </a:prstGeom>
          <a:noFill/>
          <a:ln>
            <a:noFill/>
          </a:ln>
        </p:spPr>
      </p:pic>
      <p:sp>
        <p:nvSpPr>
          <p:cNvPr id="3" name="TextBox 2">
            <a:extLst>
              <a:ext uri="{FF2B5EF4-FFF2-40B4-BE49-F238E27FC236}">
                <a16:creationId xmlns:a16="http://schemas.microsoft.com/office/drawing/2014/main" id="{5C4BD992-6A0B-42D1-930E-C7CBDED20847}"/>
              </a:ext>
            </a:extLst>
          </p:cNvPr>
          <p:cNvSpPr txBox="1"/>
          <p:nvPr/>
        </p:nvSpPr>
        <p:spPr>
          <a:xfrm>
            <a:off x="615961" y="1670718"/>
            <a:ext cx="11055042" cy="3754874"/>
          </a:xfrm>
          <a:prstGeom prst="rect">
            <a:avLst/>
          </a:prstGeom>
          <a:noFill/>
        </p:spPr>
        <p:txBody>
          <a:bodyPr wrap="square" rtlCol="0">
            <a:spAutoFit/>
          </a:bodyPr>
          <a:lstStyle/>
          <a:p>
            <a:pPr algn="r" rtl="1"/>
            <a:r>
              <a:rPr lang="fa-IR" sz="1800" b="0" i="0" u="none" strike="noStrike" baseline="0" dirty="0">
                <a:solidFill>
                  <a:srgbClr val="002060"/>
                </a:solidFill>
                <a:cs typeface="B Titr" panose="00000700000000000000" pitchFamily="2" charset="-78"/>
              </a:rPr>
              <a:t>در هر محیط کاری باید 4 سطل زباله جداگانه وجود داشته باشد:</a:t>
            </a:r>
          </a:p>
          <a:p>
            <a:pPr algn="r" rtl="1"/>
            <a:r>
              <a:rPr lang="fa-IR" sz="2000" b="0" i="0" u="none" strike="noStrike" baseline="0" dirty="0">
                <a:solidFill>
                  <a:srgbClr val="28324A"/>
                </a:solidFill>
                <a:cs typeface="B Nazanin" panose="00000400000000000000" pitchFamily="2" charset="-78"/>
              </a:rPr>
              <a:t>یک سطل برای پسماند تر، مانند باق یمانده مواد غذایی، پوست میوه و سبزیجات، تفاله چای یا قهوه، چای کیسه ای و</a:t>
            </a:r>
            <a:r>
              <a:rPr lang="fa-IR" sz="2000" b="0" i="0" u="none" strike="noStrike" baseline="0" dirty="0">
                <a:solidFill>
                  <a:srgbClr val="28324A"/>
                </a:solidFill>
                <a:latin typeface="Source Sans Pro" panose="020B0503030403020204" pitchFamily="34" charset="0"/>
                <a:cs typeface="B Nazanin" panose="00000400000000000000" pitchFamily="2" charset="-78"/>
              </a:rPr>
              <a:t>…. این </a:t>
            </a:r>
            <a:r>
              <a:rPr lang="fa-IR" sz="2000" b="0" i="0" u="none" strike="noStrike" baseline="0" dirty="0">
                <a:solidFill>
                  <a:srgbClr val="28324A"/>
                </a:solidFill>
                <a:cs typeface="B Nazanin" panose="00000400000000000000" pitchFamily="2" charset="-78"/>
              </a:rPr>
              <a:t>سطل باید در محیط آبدارخانه و سالن غذاخوری باشد. اگر حجم پسماند تر زیاد باشد دفتر می تواند از روش های تجزیه در محل نیز استفاده کند.</a:t>
            </a:r>
          </a:p>
          <a:p>
            <a:pPr algn="r" rtl="1"/>
            <a:r>
              <a:rPr lang="fa-IR" sz="1800" b="1" i="0" u="none" strike="noStrike" baseline="0" dirty="0">
                <a:solidFill>
                  <a:srgbClr val="002060"/>
                </a:solidFill>
                <a:cs typeface="B Nazanin" panose="00000400000000000000" pitchFamily="2" charset="-78"/>
              </a:rPr>
              <a:t>زباله های خشک </a:t>
            </a:r>
            <a:r>
              <a:rPr lang="fa-IR" sz="1800" b="0" i="0" u="none" strike="noStrike" baseline="0" dirty="0">
                <a:solidFill>
                  <a:srgbClr val="28324A"/>
                </a:solidFill>
                <a:cs typeface="B Nazanin" panose="00000400000000000000" pitchFamily="2" charset="-78"/>
              </a:rPr>
              <a:t>باید به چهار نوع </a:t>
            </a:r>
            <a:r>
              <a:rPr lang="fa-IR" sz="1800" b="1" i="0" u="none" strike="noStrike" baseline="0" dirty="0">
                <a:solidFill>
                  <a:srgbClr val="28324A"/>
                </a:solidFill>
                <a:cs typeface="B Nazanin" panose="00000400000000000000" pitchFamily="2" charset="-78"/>
              </a:rPr>
              <a:t>پلاستیکی، فلزی، شیشه ای و کاغذی</a:t>
            </a:r>
            <a:r>
              <a:rPr lang="fa-IR" sz="1800" b="0" i="0" u="none" strike="noStrike" baseline="0" dirty="0">
                <a:solidFill>
                  <a:srgbClr val="28324A"/>
                </a:solidFill>
                <a:cs typeface="B Nazanin" panose="00000400000000000000" pitchFamily="2" charset="-78"/>
              </a:rPr>
              <a:t> تقسیم شوند. </a:t>
            </a:r>
          </a:p>
          <a:p>
            <a:pPr algn="r" rtl="1"/>
            <a:r>
              <a:rPr lang="fa-IR" sz="2400" b="0" i="0" u="none" strike="noStrike" baseline="0" dirty="0">
                <a:solidFill>
                  <a:srgbClr val="28324A"/>
                </a:solidFill>
                <a:cs typeface="B Nazanin" panose="00000400000000000000" pitchFamily="2" charset="-78"/>
              </a:rPr>
              <a:t>هر نوع زباله را هر هفته به مراکز بازیافت یا خدمات دفع پسماند ارسال کنید.</a:t>
            </a:r>
          </a:p>
          <a:p>
            <a:pPr marL="285750" indent="-285750" algn="r" rtl="1">
              <a:buFont typeface="Wingdings" panose="05000000000000000000" pitchFamily="2" charset="2"/>
              <a:buChar char="ü"/>
            </a:pPr>
            <a:r>
              <a:rPr lang="fa-IR" sz="2400" b="0" i="0" u="none" strike="noStrike" baseline="0" dirty="0">
                <a:solidFill>
                  <a:srgbClr val="28324A"/>
                </a:solidFill>
                <a:latin typeface="Wingdings" panose="05000000000000000000" pitchFamily="2" charset="2"/>
                <a:cs typeface="B Nazanin" panose="00000400000000000000" pitchFamily="2" charset="-78"/>
              </a:rPr>
              <a:t> لامپ، چراغ مهتابی، انواع اجزاء مختلف کامپیوتر، کاب لهای الکتریکی، صفحه ،</a:t>
            </a:r>
            <a:r>
              <a:rPr lang="en-US" sz="2400" b="0" i="0" u="none" strike="noStrike" baseline="0" dirty="0">
                <a:solidFill>
                  <a:srgbClr val="28324A"/>
                </a:solidFill>
                <a:latin typeface="Source Sans Pro" panose="020B0503030403020204" pitchFamily="34" charset="0"/>
                <a:cs typeface="B Nazanin" panose="00000400000000000000" pitchFamily="2" charset="-78"/>
              </a:rPr>
              <a:t>USB </a:t>
            </a:r>
            <a:r>
              <a:rPr lang="fa-IR" sz="2400" b="0" i="0" u="none" strike="noStrike" baseline="0" dirty="0">
                <a:solidFill>
                  <a:srgbClr val="28324A"/>
                </a:solidFill>
                <a:latin typeface="Source Sans Pro" panose="020B0503030403020204" pitchFamily="34" charset="0"/>
                <a:cs typeface="B Nazanin" panose="00000400000000000000" pitchFamily="2" charset="-78"/>
              </a:rPr>
              <a:t>زباله های الکترونیکی مانند سی دی، فلش </a:t>
            </a:r>
            <a:r>
              <a:rPr lang="fa-IR" sz="2400" b="0" i="0" u="none" strike="noStrike" baseline="0" dirty="0">
                <a:solidFill>
                  <a:srgbClr val="28324A"/>
                </a:solidFill>
                <a:cs typeface="B Nazanin" panose="00000400000000000000" pitchFamily="2" charset="-78"/>
              </a:rPr>
              <a:t>کلید، باتری، مادربرد و غیره باید توسط دفتر جمع آوری شده و به مراکز جمع آوری زباله های الکترونیکی منتقل شوند.</a:t>
            </a:r>
          </a:p>
          <a:p>
            <a:pPr marL="285750" indent="-285750" algn="r" rtl="1">
              <a:buFont typeface="Wingdings" panose="05000000000000000000" pitchFamily="2" charset="2"/>
              <a:buChar char="ü"/>
            </a:pPr>
            <a:r>
              <a:rPr lang="fa-IR" sz="2400" b="0" i="0" u="none" strike="noStrike" baseline="0" dirty="0">
                <a:solidFill>
                  <a:srgbClr val="28324A"/>
                </a:solidFill>
                <a:cs typeface="B Nazanin" panose="00000400000000000000" pitchFamily="2" charset="-78"/>
              </a:rPr>
              <a:t>در دستشویی ها باید سطل های زباله مخصوصی برای زباله های بهداشتی مانند پدها قرار داده شوند. بعضی از دفاتر حتی دستگاه های زباله سوز نصب می کنند تا همان لحظه زباله ها را از بین ببرند.</a:t>
            </a:r>
          </a:p>
          <a:p>
            <a:pPr algn="r" rtl="1"/>
            <a:endParaRPr lang="en-US" b="1" dirty="0">
              <a:cs typeface="B Nazanin" panose="00000400000000000000" pitchFamily="2" charset="-78"/>
            </a:endParaRPr>
          </a:p>
        </p:txBody>
      </p:sp>
    </p:spTree>
    <p:extLst>
      <p:ext uri="{BB962C8B-B14F-4D97-AF65-F5344CB8AC3E}">
        <p14:creationId xmlns:p14="http://schemas.microsoft.com/office/powerpoint/2010/main" val="81868130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882503" y="314757"/>
            <a:ext cx="9541614" cy="724247"/>
          </a:xfrm>
        </p:spPr>
        <p:txBody>
          <a:bodyPr/>
          <a:lstStyle/>
          <a:p>
            <a:pPr marL="0" marR="0" rtl="1">
              <a:lnSpc>
                <a:spcPct val="107000"/>
              </a:lnSpc>
              <a:spcBef>
                <a:spcPts val="0"/>
              </a:spcBef>
              <a:spcAft>
                <a:spcPts val="800"/>
              </a:spcAft>
            </a:pPr>
            <a:r>
              <a:rPr lang="fa-IR" sz="3600" b="1" dirty="0">
                <a:effectLst/>
                <a:latin typeface="Calibri" panose="020F0502020204030204" pitchFamily="34" charset="0"/>
                <a:ea typeface="Calibri" panose="020F0502020204030204" pitchFamily="34" charset="0"/>
                <a:cs typeface="B Titr" panose="00000700000000000000" pitchFamily="2" charset="-78"/>
              </a:rPr>
              <a:t>نقش کارکنان در تحقق مدیریت سبز</a:t>
            </a:r>
            <a:endParaRPr lang="en-US" sz="36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3" name="TextBox 2">
            <a:extLst>
              <a:ext uri="{FF2B5EF4-FFF2-40B4-BE49-F238E27FC236}">
                <a16:creationId xmlns:a16="http://schemas.microsoft.com/office/drawing/2014/main" id="{655E4DE7-AF1F-4189-8390-CDCD90D2C254}"/>
              </a:ext>
            </a:extLst>
          </p:cNvPr>
          <p:cNvSpPr txBox="1"/>
          <p:nvPr/>
        </p:nvSpPr>
        <p:spPr>
          <a:xfrm>
            <a:off x="640812" y="1135656"/>
            <a:ext cx="10680404" cy="2518253"/>
          </a:xfrm>
          <a:prstGeom prst="rect">
            <a:avLst/>
          </a:prstGeom>
          <a:noFill/>
        </p:spPr>
        <p:txBody>
          <a:bodyPr wrap="square" rtlCol="0">
            <a:spAutoFit/>
          </a:bodyPr>
          <a:lstStyle/>
          <a:p>
            <a:pPr algn="r" rtl="1"/>
            <a:r>
              <a:rPr lang="fa-IR" b="1" i="0" dirty="0">
                <a:solidFill>
                  <a:srgbClr val="FFFFFF"/>
                </a:solidFill>
                <a:effectLst/>
                <a:latin typeface="AzarMehr"/>
              </a:rPr>
              <a:t>آگاهی‌سازی و آمو</a:t>
            </a:r>
            <a:r>
              <a:rPr lang="fa-IR" b="1" dirty="0">
                <a:effectLst/>
                <a:latin typeface="Calibri" panose="020F0502020204030204" pitchFamily="34" charset="0"/>
                <a:ea typeface="Calibri" panose="020F0502020204030204" pitchFamily="34" charset="0"/>
                <a:cs typeface="Arial" panose="020B0604020202020204" pitchFamily="34" charset="0"/>
              </a:rPr>
              <a:t> </a:t>
            </a:r>
            <a:r>
              <a:rPr lang="fa-IR" b="1" dirty="0">
                <a:effectLst/>
                <a:latin typeface="Calibri" panose="020F0502020204030204" pitchFamily="34" charset="0"/>
                <a:ea typeface="Calibri" panose="020F0502020204030204" pitchFamily="34" charset="0"/>
                <a:cs typeface="B Titr" panose="00000700000000000000" pitchFamily="2" charset="-78"/>
              </a:rPr>
              <a:t>آگاهی‌سازی و آموزش: </a:t>
            </a:r>
          </a:p>
          <a:p>
            <a:pPr algn="r" rtl="1"/>
            <a:endParaRPr lang="fa-IR" sz="1600" b="1" dirty="0">
              <a:effectLst/>
              <a:latin typeface="Calibri" panose="020F0502020204030204" pitchFamily="34" charset="0"/>
              <a:ea typeface="Calibri" panose="020F0502020204030204" pitchFamily="34" charset="0"/>
              <a:cs typeface="B Titr" panose="00000700000000000000" pitchFamily="2" charset="-78"/>
            </a:endParaRPr>
          </a:p>
          <a:p>
            <a:pPr marR="0" lvl="1" algn="r" rtl="1">
              <a:lnSpc>
                <a:spcPct val="107000"/>
              </a:lnSpc>
              <a:spcBef>
                <a:spcPts val="0"/>
              </a:spcBef>
              <a:spcAft>
                <a:spcPts val="800"/>
              </a:spcAft>
              <a:buSzPts val="1000"/>
              <a:tabLst>
                <a:tab pos="914400" algn="l"/>
              </a:tabLst>
            </a:pPr>
            <a:r>
              <a:rPr lang="fa-IR" sz="1600" dirty="0">
                <a:effectLst/>
                <a:latin typeface="Calibri" panose="020F0502020204030204" pitchFamily="34" charset="0"/>
                <a:ea typeface="Calibri" panose="020F0502020204030204" pitchFamily="34" charset="0"/>
                <a:cs typeface="B Mitra" panose="00000400000000000000" pitchFamily="2" charset="-78"/>
              </a:rPr>
              <a:t>شرکت در برنامه‌های آموزشی مرتبط با مدیریت سبز.</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p>
            <a:pPr marR="0" lvl="1" algn="r" rtl="1">
              <a:lnSpc>
                <a:spcPct val="107000"/>
              </a:lnSpc>
              <a:spcBef>
                <a:spcPts val="0"/>
              </a:spcBef>
              <a:spcAft>
                <a:spcPts val="800"/>
              </a:spcAft>
              <a:buSzPts val="1000"/>
              <a:tabLst>
                <a:tab pos="914400" algn="l"/>
              </a:tabLst>
            </a:pPr>
            <a:r>
              <a:rPr lang="fa-IR" sz="1600" dirty="0">
                <a:effectLst/>
                <a:latin typeface="Calibri" panose="020F0502020204030204" pitchFamily="34" charset="0"/>
                <a:ea typeface="Calibri" panose="020F0502020204030204" pitchFamily="34" charset="0"/>
                <a:cs typeface="B Mitra" panose="00000400000000000000" pitchFamily="2" charset="-78"/>
              </a:rPr>
              <a:t>آموزش سایر همکاران در مورد اهمیت و روش‌های حفظ محیط زیست</a:t>
            </a:r>
            <a:r>
              <a:rPr lang="fa-IR" sz="2000" dirty="0">
                <a:effectLst/>
                <a:latin typeface="Calibri" panose="020F0502020204030204" pitchFamily="34" charset="0"/>
                <a:ea typeface="Calibri" panose="020F0502020204030204" pitchFamily="34" charset="0"/>
                <a:cs typeface="B Mitra" panose="00000400000000000000" pitchFamily="2" charset="-78"/>
              </a:rPr>
              <a:t>.</a:t>
            </a:r>
            <a:r>
              <a:rPr lang="fa-IR" sz="2000" dirty="0">
                <a:latin typeface="Calibri" panose="020F0502020204030204" pitchFamily="34" charset="0"/>
                <a:ea typeface="Calibri" panose="020F0502020204030204" pitchFamily="34" charset="0"/>
                <a:cs typeface="B Mitra" panose="00000400000000000000" pitchFamily="2" charset="-78"/>
              </a:rPr>
              <a:t>                           </a:t>
            </a:r>
            <a:r>
              <a:rPr lang="fa-IR" sz="2000" b="1" dirty="0">
                <a:effectLst/>
                <a:latin typeface="Calibri" panose="020F0502020204030204" pitchFamily="34" charset="0"/>
                <a:ea typeface="Calibri" panose="020F0502020204030204" pitchFamily="34" charset="0"/>
                <a:cs typeface="B Titr" panose="00000700000000000000" pitchFamily="2" charset="-78"/>
              </a:rPr>
              <a:t>کاهش مصرف انرژی:</a:t>
            </a:r>
            <a:endParaRPr lang="en-US" sz="2000" dirty="0">
              <a:effectLst/>
              <a:cs typeface="B Titr" panose="00000700000000000000" pitchFamily="2" charset="-78"/>
            </a:endParaRPr>
          </a:p>
          <a:p>
            <a:pPr marR="0" lvl="1" algn="r" rtl="1">
              <a:lnSpc>
                <a:spcPct val="107000"/>
              </a:lnSpc>
              <a:spcBef>
                <a:spcPts val="0"/>
              </a:spcBef>
              <a:spcAft>
                <a:spcPts val="800"/>
              </a:spcAft>
              <a:buSzPts val="1000"/>
              <a:tabLst>
                <a:tab pos="914400" algn="l"/>
              </a:tabLst>
            </a:pPr>
            <a:r>
              <a:rPr lang="fa-IR" sz="1600" dirty="0">
                <a:effectLst/>
                <a:latin typeface="Calibri" panose="020F0502020204030204" pitchFamily="34" charset="0"/>
                <a:ea typeface="Calibri" panose="020F0502020204030204" pitchFamily="34" charset="0"/>
                <a:cs typeface="B Mitra" panose="00000400000000000000" pitchFamily="2" charset="-78"/>
              </a:rPr>
              <a:t>                                                                                                    اطمینان از خاموش‌کردن تجهیزات برقی هنگامی که مورد استفاده نیستند.</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p>
            <a:pPr algn="r" rtl="1"/>
            <a:r>
              <a:rPr lang="fa-IR" sz="1600" dirty="0">
                <a:effectLst/>
                <a:latin typeface="Calibri" panose="020F0502020204030204" pitchFamily="34" charset="0"/>
                <a:ea typeface="Calibri" panose="020F0502020204030204" pitchFamily="34" charset="0"/>
                <a:cs typeface="B Mitra" panose="00000400000000000000" pitchFamily="2" charset="-78"/>
              </a:rPr>
              <a:t>                                                                                                         به‌کارگیری روش‌های صرفه‌جویی در مصرف انرژی برای وسایل گرمایشی، سرمایشی و روشنایی</a:t>
            </a:r>
            <a:endParaRPr lang="en-US" sz="1600" dirty="0">
              <a:effectLst/>
              <a:cs typeface="B Mitra" panose="00000400000000000000" pitchFamily="2" charset="-78"/>
            </a:endParaRPr>
          </a:p>
          <a:p>
            <a:pPr algn="r" rtl="1"/>
            <a:endParaRPr lang="fa-IR" sz="1600" b="1"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2A4AE2-F9D4-4D47-A97E-2B11CDB15CAC}"/>
              </a:ext>
            </a:extLst>
          </p:cNvPr>
          <p:cNvSpPr txBox="1"/>
          <p:nvPr/>
        </p:nvSpPr>
        <p:spPr>
          <a:xfrm>
            <a:off x="1828759" y="2536529"/>
            <a:ext cx="9925347" cy="2609561"/>
          </a:xfrm>
          <a:prstGeom prst="rect">
            <a:avLst/>
          </a:prstGeom>
          <a:noFill/>
        </p:spPr>
        <p:txBody>
          <a:bodyPr wrap="square" rtlCol="0">
            <a:spAutoFit/>
          </a:bodyPr>
          <a:lstStyle/>
          <a:p>
            <a:pPr algn="r" rtl="1"/>
            <a:r>
              <a:rPr lang="fa-IR" sz="2000" b="1" dirty="0">
                <a:effectLst/>
                <a:latin typeface="Calibri" panose="020F0502020204030204" pitchFamily="34" charset="0"/>
                <a:ea typeface="Calibri" panose="020F0502020204030204" pitchFamily="34" charset="0"/>
                <a:cs typeface="B Titr" panose="00000700000000000000" pitchFamily="2" charset="-78"/>
              </a:rPr>
              <a:t>مدیریت پسماند:</a:t>
            </a:r>
          </a:p>
          <a:p>
            <a:pPr algn="r" rtl="1"/>
            <a:endParaRPr lang="fa-IR" sz="2000" b="1" dirty="0">
              <a:latin typeface="Calibri" panose="020F0502020204030204" pitchFamily="34" charset="0"/>
              <a:ea typeface="Calibri" panose="020F0502020204030204" pitchFamily="34" charset="0"/>
              <a:cs typeface="B Titr" panose="00000700000000000000" pitchFamily="2" charset="-78"/>
            </a:endParaRPr>
          </a:p>
          <a:p>
            <a:pPr algn="r" rtl="1"/>
            <a:r>
              <a:rPr lang="fa-IR" dirty="0">
                <a:effectLst/>
                <a:latin typeface="Calibri" panose="020F0502020204030204" pitchFamily="34" charset="0"/>
                <a:ea typeface="Calibri" panose="020F0502020204030204" pitchFamily="34" charset="0"/>
                <a:cs typeface="B Mitra" panose="00000400000000000000" pitchFamily="2" charset="-78"/>
              </a:rPr>
              <a:t>دسته‌بندی و دفع صحیح پسماندهای زیستی و صنعتی</a:t>
            </a:r>
            <a:endParaRPr lang="fa-IR" dirty="0">
              <a:latin typeface="Calibri" panose="020F0502020204030204" pitchFamily="34" charset="0"/>
              <a:ea typeface="Calibri" panose="020F0502020204030204" pitchFamily="34" charset="0"/>
              <a:cs typeface="B Mitra" panose="00000400000000000000" pitchFamily="2" charset="-78"/>
            </a:endParaRPr>
          </a:p>
          <a:p>
            <a:pPr algn="r" rtl="1"/>
            <a:r>
              <a:rPr lang="fa-IR" dirty="0">
                <a:effectLst/>
                <a:latin typeface="Calibri" panose="020F0502020204030204" pitchFamily="34" charset="0"/>
                <a:ea typeface="Calibri" panose="020F0502020204030204" pitchFamily="34" charset="0"/>
                <a:cs typeface="B Mitra" panose="00000400000000000000" pitchFamily="2" charset="-78"/>
              </a:rPr>
              <a:t>بازیافت و کاهش تولید پسماند تا حد ممکن</a:t>
            </a:r>
            <a:r>
              <a:rPr lang="fa-IR" sz="2400" dirty="0">
                <a:latin typeface="Calibri" panose="020F0502020204030204" pitchFamily="34" charset="0"/>
                <a:ea typeface="Calibri" panose="020F0502020204030204" pitchFamily="34" charset="0"/>
                <a:cs typeface="B Mitra" panose="00000400000000000000" pitchFamily="2" charset="-78"/>
              </a:rPr>
              <a:t>                       </a:t>
            </a:r>
            <a:r>
              <a:rPr lang="fa-IR" sz="2000" b="1" dirty="0">
                <a:effectLst/>
                <a:latin typeface="Calibri" panose="020F0502020204030204" pitchFamily="34" charset="0"/>
                <a:ea typeface="Calibri" panose="020F0502020204030204" pitchFamily="34" charset="0"/>
                <a:cs typeface="B Titr" panose="00000700000000000000" pitchFamily="2" charset="-78"/>
              </a:rPr>
              <a:t>استفاده بهینه و مجدد از منابع:</a:t>
            </a:r>
          </a:p>
          <a:p>
            <a:pPr marR="0" lvl="1" algn="r" rtl="1">
              <a:lnSpc>
                <a:spcPct val="107000"/>
              </a:lnSpc>
              <a:spcBef>
                <a:spcPts val="0"/>
              </a:spcBef>
              <a:spcAft>
                <a:spcPts val="800"/>
              </a:spcAft>
              <a:buSzPts val="1000"/>
              <a:tabLst>
                <a:tab pos="914400" algn="l"/>
              </a:tabLst>
            </a:pPr>
            <a:r>
              <a:rPr lang="fa-IR" sz="1600" dirty="0"/>
              <a:t>                                                    </a:t>
            </a:r>
            <a:r>
              <a:rPr lang="fa-IR" sz="1600" dirty="0">
                <a:effectLst/>
                <a:latin typeface="Calibri" panose="020F0502020204030204" pitchFamily="34" charset="0"/>
                <a:ea typeface="Calibri" panose="020F0502020204030204" pitchFamily="34" charset="0"/>
                <a:cs typeface="B Mitra" panose="00000400000000000000" pitchFamily="2" charset="-78"/>
              </a:rPr>
              <a:t>استفاده از تجهیزات و محصولات دوست‌دار محیط‌زیست.</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p>
            <a:pPr marR="0" lvl="1" algn="r" rtl="1">
              <a:lnSpc>
                <a:spcPct val="107000"/>
              </a:lnSpc>
              <a:spcBef>
                <a:spcPts val="0"/>
              </a:spcBef>
              <a:spcAft>
                <a:spcPts val="800"/>
              </a:spcAft>
              <a:buSzPts val="1000"/>
              <a:tabLst>
                <a:tab pos="914400" algn="l"/>
              </a:tabLst>
            </a:pPr>
            <a:r>
              <a:rPr lang="fa-IR" sz="1600" dirty="0">
                <a:effectLst/>
                <a:latin typeface="Calibri" panose="020F0502020204030204" pitchFamily="34" charset="0"/>
                <a:ea typeface="Calibri" panose="020F0502020204030204" pitchFamily="34" charset="0"/>
                <a:cs typeface="B Mitra" panose="00000400000000000000" pitchFamily="2" charset="-78"/>
              </a:rPr>
              <a:t>                                                 کاهش مصرف آب از طریق تعمیر نشتی‌ها و استفاده از تجهیزات بهینه.          </a:t>
            </a:r>
            <a:endParaRPr lang="en-US" sz="1600" dirty="0">
              <a:effectLst/>
              <a:latin typeface="Calibri" panose="020F0502020204030204" pitchFamily="34" charset="0"/>
              <a:ea typeface="Calibri" panose="020F0502020204030204" pitchFamily="34" charset="0"/>
              <a:cs typeface="B Mitra" panose="00000400000000000000" pitchFamily="2" charset="-78"/>
            </a:endParaRPr>
          </a:p>
          <a:p>
            <a:pPr algn="r" rtl="1"/>
            <a:endParaRPr lang="fa-IR" sz="1600" b="1"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E4A5C888-9742-4247-A5A7-1FBDCD3CBF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1567" y="206794"/>
            <a:ext cx="1390616" cy="632637"/>
          </a:xfrm>
          <a:prstGeom prst="rect">
            <a:avLst/>
          </a:prstGeom>
          <a:noFill/>
          <a:ln>
            <a:noFill/>
          </a:ln>
        </p:spPr>
      </p:pic>
      <p:sp>
        <p:nvSpPr>
          <p:cNvPr id="6" name="Rounded Rectangle 8">
            <a:extLst>
              <a:ext uri="{FF2B5EF4-FFF2-40B4-BE49-F238E27FC236}">
                <a16:creationId xmlns:a16="http://schemas.microsoft.com/office/drawing/2014/main" id="{0D0DE830-5596-4AB4-AA1D-26DE9EEFAEB4}"/>
              </a:ext>
            </a:extLst>
          </p:cNvPr>
          <p:cNvSpPr/>
          <p:nvPr/>
        </p:nvSpPr>
        <p:spPr>
          <a:xfrm>
            <a:off x="5990200" y="5135136"/>
            <a:ext cx="1440000" cy="1368000"/>
          </a:xfrm>
          <a:prstGeom prst="roundRect">
            <a:avLst>
              <a:gd name="adj" fmla="val 8843"/>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ectangle 15">
            <a:extLst>
              <a:ext uri="{FF2B5EF4-FFF2-40B4-BE49-F238E27FC236}">
                <a16:creationId xmlns:a16="http://schemas.microsoft.com/office/drawing/2014/main" id="{10A8075A-03B6-41C5-B96D-6ED2E9BB02DA}"/>
              </a:ext>
            </a:extLst>
          </p:cNvPr>
          <p:cNvSpPr/>
          <p:nvPr/>
        </p:nvSpPr>
        <p:spPr>
          <a:xfrm rot="14270044">
            <a:off x="6554265" y="5378185"/>
            <a:ext cx="361027" cy="376077"/>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TextBox 7">
            <a:extLst>
              <a:ext uri="{FF2B5EF4-FFF2-40B4-BE49-F238E27FC236}">
                <a16:creationId xmlns:a16="http://schemas.microsoft.com/office/drawing/2014/main" id="{04FBDFF0-1398-4106-8612-992866DCD2AC}"/>
              </a:ext>
            </a:extLst>
          </p:cNvPr>
          <p:cNvSpPr txBox="1"/>
          <p:nvPr/>
        </p:nvSpPr>
        <p:spPr>
          <a:xfrm>
            <a:off x="6342178" y="5871424"/>
            <a:ext cx="871869" cy="369332"/>
          </a:xfrm>
          <a:prstGeom prst="rect">
            <a:avLst/>
          </a:prstGeom>
          <a:noFill/>
        </p:spPr>
        <p:txBody>
          <a:bodyPr wrap="square" rtlCol="0">
            <a:spAutoFit/>
          </a:bodyPr>
          <a:lstStyle/>
          <a:p>
            <a:pPr algn="ctr"/>
            <a:r>
              <a:rPr lang="fa-IR" dirty="0">
                <a:cs typeface="B Titr" panose="00000700000000000000" pitchFamily="2" charset="-78"/>
              </a:rPr>
              <a:t>کاغذ</a:t>
            </a:r>
            <a:endParaRPr lang="en-US" dirty="0">
              <a:cs typeface="B Titr" panose="00000700000000000000" pitchFamily="2" charset="-78"/>
            </a:endParaRPr>
          </a:p>
        </p:txBody>
      </p:sp>
      <p:sp>
        <p:nvSpPr>
          <p:cNvPr id="9" name="Rounded Rectangle 4">
            <a:extLst>
              <a:ext uri="{FF2B5EF4-FFF2-40B4-BE49-F238E27FC236}">
                <a16:creationId xmlns:a16="http://schemas.microsoft.com/office/drawing/2014/main" id="{D09C65F9-3E51-4D15-9C2C-485D34A9FA26}"/>
              </a:ext>
            </a:extLst>
          </p:cNvPr>
          <p:cNvSpPr/>
          <p:nvPr/>
        </p:nvSpPr>
        <p:spPr>
          <a:xfrm>
            <a:off x="9491155" y="5143186"/>
            <a:ext cx="1440000" cy="1368000"/>
          </a:xfrm>
          <a:prstGeom prst="roundRect">
            <a:avLst>
              <a:gd name="adj" fmla="val 8843"/>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ounded Rectangle 6">
            <a:extLst>
              <a:ext uri="{FF2B5EF4-FFF2-40B4-BE49-F238E27FC236}">
                <a16:creationId xmlns:a16="http://schemas.microsoft.com/office/drawing/2014/main" id="{0E7D6AD4-7BE3-43F6-B9C6-2D7966123041}"/>
              </a:ext>
            </a:extLst>
          </p:cNvPr>
          <p:cNvSpPr/>
          <p:nvPr/>
        </p:nvSpPr>
        <p:spPr>
          <a:xfrm>
            <a:off x="7634438" y="5135138"/>
            <a:ext cx="1440000" cy="1368000"/>
          </a:xfrm>
          <a:prstGeom prst="roundRect">
            <a:avLst>
              <a:gd name="adj" fmla="val 8843"/>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Trapezoid 3">
            <a:extLst>
              <a:ext uri="{FF2B5EF4-FFF2-40B4-BE49-F238E27FC236}">
                <a16:creationId xmlns:a16="http://schemas.microsoft.com/office/drawing/2014/main" id="{8B145137-4CE4-4D89-940B-04A8CDB3D5AF}"/>
              </a:ext>
            </a:extLst>
          </p:cNvPr>
          <p:cNvSpPr/>
          <p:nvPr/>
        </p:nvSpPr>
        <p:spPr>
          <a:xfrm>
            <a:off x="7107689" y="5343049"/>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2" name="Donut 15">
            <a:extLst>
              <a:ext uri="{FF2B5EF4-FFF2-40B4-BE49-F238E27FC236}">
                <a16:creationId xmlns:a16="http://schemas.microsoft.com/office/drawing/2014/main" id="{E7C54F62-3828-4BA0-93C7-1B7627264E60}"/>
              </a:ext>
            </a:extLst>
          </p:cNvPr>
          <p:cNvSpPr/>
          <p:nvPr/>
        </p:nvSpPr>
        <p:spPr>
          <a:xfrm>
            <a:off x="10044236" y="5371537"/>
            <a:ext cx="333838" cy="33524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3" name="TextBox 12">
            <a:extLst>
              <a:ext uri="{FF2B5EF4-FFF2-40B4-BE49-F238E27FC236}">
                <a16:creationId xmlns:a16="http://schemas.microsoft.com/office/drawing/2014/main" id="{680198CD-87DE-4326-9D6A-52D48CFC417E}"/>
              </a:ext>
            </a:extLst>
          </p:cNvPr>
          <p:cNvSpPr txBox="1"/>
          <p:nvPr/>
        </p:nvSpPr>
        <p:spPr>
          <a:xfrm>
            <a:off x="9807669" y="5733845"/>
            <a:ext cx="978195" cy="369332"/>
          </a:xfrm>
          <a:prstGeom prst="rect">
            <a:avLst/>
          </a:prstGeom>
          <a:noFill/>
        </p:spPr>
        <p:txBody>
          <a:bodyPr wrap="square" rtlCol="0">
            <a:spAutoFit/>
          </a:bodyPr>
          <a:lstStyle/>
          <a:p>
            <a:pPr algn="ctr"/>
            <a:r>
              <a:rPr lang="fa-IR" dirty="0">
                <a:cs typeface="B Titr" panose="00000700000000000000" pitchFamily="2" charset="-78"/>
              </a:rPr>
              <a:t>انرژی</a:t>
            </a:r>
            <a:endParaRPr lang="en-US" dirty="0">
              <a:cs typeface="B Titr" panose="00000700000000000000" pitchFamily="2" charset="-78"/>
            </a:endParaRPr>
          </a:p>
        </p:txBody>
      </p:sp>
      <p:sp>
        <p:nvSpPr>
          <p:cNvPr id="14" name="TextBox 13">
            <a:extLst>
              <a:ext uri="{FF2B5EF4-FFF2-40B4-BE49-F238E27FC236}">
                <a16:creationId xmlns:a16="http://schemas.microsoft.com/office/drawing/2014/main" id="{FC2AE847-B964-412F-AB21-216B4D9E0E42}"/>
              </a:ext>
            </a:extLst>
          </p:cNvPr>
          <p:cNvSpPr txBox="1"/>
          <p:nvPr/>
        </p:nvSpPr>
        <p:spPr>
          <a:xfrm>
            <a:off x="7826846" y="5795443"/>
            <a:ext cx="1089837" cy="369332"/>
          </a:xfrm>
          <a:prstGeom prst="rect">
            <a:avLst/>
          </a:prstGeom>
          <a:noFill/>
        </p:spPr>
        <p:txBody>
          <a:bodyPr wrap="square" rtlCol="0">
            <a:spAutoFit/>
          </a:bodyPr>
          <a:lstStyle/>
          <a:p>
            <a:pPr algn="ctr"/>
            <a:r>
              <a:rPr lang="fa-IR" dirty="0">
                <a:cs typeface="B Titr" panose="00000700000000000000" pitchFamily="2" charset="-78"/>
              </a:rPr>
              <a:t>حمل و نقل</a:t>
            </a:r>
            <a:endParaRPr lang="en-US" dirty="0">
              <a:cs typeface="B Titr" panose="00000700000000000000" pitchFamily="2" charset="-78"/>
            </a:endParaRPr>
          </a:p>
        </p:txBody>
      </p:sp>
      <p:sp>
        <p:nvSpPr>
          <p:cNvPr id="15" name="Freeform: Shape 14">
            <a:extLst>
              <a:ext uri="{FF2B5EF4-FFF2-40B4-BE49-F238E27FC236}">
                <a16:creationId xmlns:a16="http://schemas.microsoft.com/office/drawing/2014/main" id="{2894CE90-101E-4FEE-8B96-90DEF4E4319B}"/>
              </a:ext>
            </a:extLst>
          </p:cNvPr>
          <p:cNvSpPr/>
          <p:nvPr/>
        </p:nvSpPr>
        <p:spPr>
          <a:xfrm>
            <a:off x="2576586" y="3891610"/>
            <a:ext cx="2431413" cy="1406192"/>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chemeClr val="accent1"/>
          </a:solidFill>
          <a:ln w="659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3D9DDC0-8A16-48ED-AFD0-14462E244D21}"/>
              </a:ext>
            </a:extLst>
          </p:cNvPr>
          <p:cNvSpPr/>
          <p:nvPr/>
        </p:nvSpPr>
        <p:spPr>
          <a:xfrm>
            <a:off x="2561709" y="3714555"/>
            <a:ext cx="1833176" cy="103540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chemeClr val="accent3"/>
          </a:solidFill>
          <a:ln w="6595"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FCE9F1D6-3FA2-41B1-AA77-AC51E9FEE810}"/>
              </a:ext>
            </a:extLst>
          </p:cNvPr>
          <p:cNvGrpSpPr/>
          <p:nvPr/>
        </p:nvGrpSpPr>
        <p:grpSpPr>
          <a:xfrm>
            <a:off x="166446" y="4113054"/>
            <a:ext cx="3923254" cy="2597175"/>
            <a:chOff x="319983" y="2613403"/>
            <a:chExt cx="5024694" cy="4244597"/>
          </a:xfrm>
        </p:grpSpPr>
        <p:grpSp>
          <p:nvGrpSpPr>
            <p:cNvPr id="18" name="Graphic 60">
              <a:extLst>
                <a:ext uri="{FF2B5EF4-FFF2-40B4-BE49-F238E27FC236}">
                  <a16:creationId xmlns:a16="http://schemas.microsoft.com/office/drawing/2014/main" id="{627FA548-A2C0-43C8-A769-32AF8DCAB2FA}"/>
                </a:ext>
              </a:extLst>
            </p:cNvPr>
            <p:cNvGrpSpPr/>
            <p:nvPr/>
          </p:nvGrpSpPr>
          <p:grpSpPr>
            <a:xfrm>
              <a:off x="1545801" y="2613865"/>
              <a:ext cx="1177542" cy="1489096"/>
              <a:chOff x="3487745" y="1253233"/>
              <a:chExt cx="1555735" cy="1967347"/>
            </a:xfrm>
            <a:solidFill>
              <a:schemeClr val="accent1"/>
            </a:solidFill>
          </p:grpSpPr>
          <p:sp>
            <p:nvSpPr>
              <p:cNvPr id="33" name="Freeform: Shape 32">
                <a:extLst>
                  <a:ext uri="{FF2B5EF4-FFF2-40B4-BE49-F238E27FC236}">
                    <a16:creationId xmlns:a16="http://schemas.microsoft.com/office/drawing/2014/main" id="{601F480C-48B5-4C17-B1F5-B14B2681B19E}"/>
                  </a:ext>
                </a:extLst>
              </p:cNvPr>
              <p:cNvSpPr/>
              <p:nvPr/>
            </p:nvSpPr>
            <p:spPr>
              <a:xfrm>
                <a:off x="3487745" y="1253233"/>
                <a:ext cx="1555735" cy="1967347"/>
              </a:xfrm>
              <a:custGeom>
                <a:avLst/>
                <a:gdLst>
                  <a:gd name="connsiteX0" fmla="*/ 1458429 w 1555737"/>
                  <a:gd name="connsiteY0" fmla="*/ 1078087 h 1967353"/>
                  <a:gd name="connsiteX1" fmla="*/ 1550177 w 1555737"/>
                  <a:gd name="connsiteY1" fmla="*/ 976438 h 1967353"/>
                  <a:gd name="connsiteX2" fmla="*/ 1515854 w 1555737"/>
                  <a:gd name="connsiteY2" fmla="*/ 910432 h 1967353"/>
                  <a:gd name="connsiteX3" fmla="*/ 1395724 w 1555737"/>
                  <a:gd name="connsiteY3" fmla="*/ 845746 h 1967353"/>
                  <a:gd name="connsiteX4" fmla="*/ 1263712 w 1555737"/>
                  <a:gd name="connsiteY4" fmla="*/ 590964 h 1967353"/>
                  <a:gd name="connsiteX5" fmla="*/ 1230049 w 1555737"/>
                  <a:gd name="connsiteY5" fmla="*/ 478094 h 1967353"/>
                  <a:gd name="connsiteX6" fmla="*/ 1111239 w 1555737"/>
                  <a:gd name="connsiteY6" fmla="*/ 338822 h 1967353"/>
                  <a:gd name="connsiteX7" fmla="*/ 1111239 w 1555737"/>
                  <a:gd name="connsiteY7" fmla="*/ 338822 h 1967353"/>
                  <a:gd name="connsiteX8" fmla="*/ 1091437 w 1555737"/>
                  <a:gd name="connsiteY8" fmla="*/ 319680 h 1967353"/>
                  <a:gd name="connsiteX9" fmla="*/ 1113879 w 1555737"/>
                  <a:gd name="connsiteY9" fmla="*/ 270176 h 1967353"/>
                  <a:gd name="connsiteX10" fmla="*/ 1146222 w 1555737"/>
                  <a:gd name="connsiteY10" fmla="*/ 218031 h 1967353"/>
                  <a:gd name="connsiteX11" fmla="*/ 1195066 w 1555737"/>
                  <a:gd name="connsiteY11" fmla="*/ 124303 h 1967353"/>
                  <a:gd name="connsiteX12" fmla="*/ 1107939 w 1555737"/>
                  <a:gd name="connsiteY12" fmla="*/ 56977 h 1967353"/>
                  <a:gd name="connsiteX13" fmla="*/ 1098038 w 1555737"/>
                  <a:gd name="connsiteY13" fmla="*/ 54337 h 1967353"/>
                  <a:gd name="connsiteX14" fmla="*/ 806292 w 1555737"/>
                  <a:gd name="connsiteY14" fmla="*/ 2852 h 1967353"/>
                  <a:gd name="connsiteX15" fmla="*/ 507286 w 1555737"/>
                  <a:gd name="connsiteY15" fmla="*/ 72159 h 1967353"/>
                  <a:gd name="connsiteX16" fmla="*/ 173957 w 1555737"/>
                  <a:gd name="connsiteY16" fmla="*/ 314400 h 1967353"/>
                  <a:gd name="connsiteX17" fmla="*/ 4322 w 1555737"/>
                  <a:gd name="connsiteY17" fmla="*/ 766539 h 1967353"/>
                  <a:gd name="connsiteX18" fmla="*/ 142934 w 1555737"/>
                  <a:gd name="connsiteY18" fmla="*/ 1175775 h 1967353"/>
                  <a:gd name="connsiteX19" fmla="*/ 333031 w 1555737"/>
                  <a:gd name="connsiteY19" fmla="*/ 1418676 h 1967353"/>
                  <a:gd name="connsiteX20" fmla="*/ 371974 w 1555737"/>
                  <a:gd name="connsiteY20" fmla="*/ 1416696 h 1967353"/>
                  <a:gd name="connsiteX21" fmla="*/ 378575 w 1555737"/>
                  <a:gd name="connsiteY21" fmla="*/ 1470821 h 1967353"/>
                  <a:gd name="connsiteX22" fmla="*/ 432699 w 1555737"/>
                  <a:gd name="connsiteY22" fmla="*/ 1596232 h 1967353"/>
                  <a:gd name="connsiteX23" fmla="*/ 459102 w 1555737"/>
                  <a:gd name="connsiteY23" fmla="*/ 1706461 h 1967353"/>
                  <a:gd name="connsiteX24" fmla="*/ 449861 w 1555737"/>
                  <a:gd name="connsiteY24" fmla="*/ 1810751 h 1967353"/>
                  <a:gd name="connsiteX25" fmla="*/ 487484 w 1555737"/>
                  <a:gd name="connsiteY25" fmla="*/ 1893918 h 1967353"/>
                  <a:gd name="connsiteX26" fmla="*/ 598374 w 1555737"/>
                  <a:gd name="connsiteY26" fmla="*/ 1946063 h 1967353"/>
                  <a:gd name="connsiteX27" fmla="*/ 853156 w 1555737"/>
                  <a:gd name="connsiteY27" fmla="*/ 1959924 h 1967353"/>
                  <a:gd name="connsiteX28" fmla="*/ 1198366 w 1555737"/>
                  <a:gd name="connsiteY28" fmla="*/ 1875436 h 1967353"/>
                  <a:gd name="connsiteX29" fmla="*/ 1180545 w 1555737"/>
                  <a:gd name="connsiteY29" fmla="*/ 1729564 h 1967353"/>
                  <a:gd name="connsiteX30" fmla="*/ 1169324 w 1555737"/>
                  <a:gd name="connsiteY30" fmla="*/ 1632535 h 1967353"/>
                  <a:gd name="connsiteX31" fmla="*/ 1453149 w 1555737"/>
                  <a:gd name="connsiteY31" fmla="*/ 1616034 h 1967353"/>
                  <a:gd name="connsiteX32" fmla="*/ 1516514 w 1555737"/>
                  <a:gd name="connsiteY32" fmla="*/ 1543427 h 1967353"/>
                  <a:gd name="connsiteX33" fmla="*/ 1493412 w 1555737"/>
                  <a:gd name="connsiteY33" fmla="*/ 1276104 h 1967353"/>
                  <a:gd name="connsiteX34" fmla="*/ 1493412 w 1555737"/>
                  <a:gd name="connsiteY34" fmla="*/ 1276104 h 1967353"/>
                  <a:gd name="connsiteX35" fmla="*/ 1467670 w 1555737"/>
                  <a:gd name="connsiteY35" fmla="*/ 1308447 h 1967353"/>
                  <a:gd name="connsiteX36" fmla="*/ 1269653 w 1555737"/>
                  <a:gd name="connsiteY36" fmla="*/ 1249702 h 1967353"/>
                  <a:gd name="connsiteX37" fmla="*/ 1472290 w 1555737"/>
                  <a:gd name="connsiteY37" fmla="*/ 1217359 h 1967353"/>
                  <a:gd name="connsiteX38" fmla="*/ 1438627 w 1555737"/>
                  <a:gd name="connsiteY38" fmla="*/ 1134851 h 1967353"/>
                  <a:gd name="connsiteX39" fmla="*/ 1458429 w 1555737"/>
                  <a:gd name="connsiteY39" fmla="*/ 1078087 h 19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55737" h="1967353">
                    <a:moveTo>
                      <a:pt x="1458429" y="1078087"/>
                    </a:moveTo>
                    <a:cubicBezTo>
                      <a:pt x="1501993" y="1057625"/>
                      <a:pt x="1536316" y="1025282"/>
                      <a:pt x="1550177" y="976438"/>
                    </a:cubicBezTo>
                    <a:cubicBezTo>
                      <a:pt x="1562058" y="933534"/>
                      <a:pt x="1556778" y="924953"/>
                      <a:pt x="1515854" y="910432"/>
                    </a:cubicBezTo>
                    <a:cubicBezTo>
                      <a:pt x="1472290" y="894590"/>
                      <a:pt x="1430707" y="879409"/>
                      <a:pt x="1395724" y="845746"/>
                    </a:cubicBezTo>
                    <a:cubicBezTo>
                      <a:pt x="1321797" y="775780"/>
                      <a:pt x="1278894" y="690633"/>
                      <a:pt x="1263712" y="590964"/>
                    </a:cubicBezTo>
                    <a:cubicBezTo>
                      <a:pt x="1257772" y="552021"/>
                      <a:pt x="1251831" y="513077"/>
                      <a:pt x="1230049" y="478094"/>
                    </a:cubicBezTo>
                    <a:cubicBezTo>
                      <a:pt x="1197046" y="425949"/>
                      <a:pt x="1156783" y="379745"/>
                      <a:pt x="1111239" y="338822"/>
                    </a:cubicBezTo>
                    <a:lnTo>
                      <a:pt x="1111239" y="338822"/>
                    </a:lnTo>
                    <a:cubicBezTo>
                      <a:pt x="1104638" y="332221"/>
                      <a:pt x="1098038" y="325621"/>
                      <a:pt x="1091437" y="319680"/>
                    </a:cubicBezTo>
                    <a:cubicBezTo>
                      <a:pt x="1109919" y="308459"/>
                      <a:pt x="1109259" y="287337"/>
                      <a:pt x="1113879" y="270176"/>
                    </a:cubicBezTo>
                    <a:cubicBezTo>
                      <a:pt x="1119820" y="249054"/>
                      <a:pt x="1129720" y="232553"/>
                      <a:pt x="1146222" y="218031"/>
                    </a:cubicBezTo>
                    <a:cubicBezTo>
                      <a:pt x="1173944" y="192949"/>
                      <a:pt x="1206287" y="167867"/>
                      <a:pt x="1195066" y="124303"/>
                    </a:cubicBezTo>
                    <a:cubicBezTo>
                      <a:pt x="1183845" y="81399"/>
                      <a:pt x="1144242" y="70178"/>
                      <a:pt x="1107939" y="56977"/>
                    </a:cubicBezTo>
                    <a:cubicBezTo>
                      <a:pt x="1104638" y="55657"/>
                      <a:pt x="1101338" y="55657"/>
                      <a:pt x="1098038" y="54337"/>
                    </a:cubicBezTo>
                    <a:cubicBezTo>
                      <a:pt x="1002989" y="26614"/>
                      <a:pt x="904641" y="12753"/>
                      <a:pt x="806292" y="2852"/>
                    </a:cubicBezTo>
                    <a:cubicBezTo>
                      <a:pt x="698703" y="-7709"/>
                      <a:pt x="598374" y="10113"/>
                      <a:pt x="507286" y="72159"/>
                    </a:cubicBezTo>
                    <a:cubicBezTo>
                      <a:pt x="393756" y="149385"/>
                      <a:pt x="278246" y="223972"/>
                      <a:pt x="173957" y="314400"/>
                    </a:cubicBezTo>
                    <a:cubicBezTo>
                      <a:pt x="35345" y="434530"/>
                      <a:pt x="-16140" y="586344"/>
                      <a:pt x="4322" y="766539"/>
                    </a:cubicBezTo>
                    <a:cubicBezTo>
                      <a:pt x="20823" y="913072"/>
                      <a:pt x="72968" y="1047724"/>
                      <a:pt x="142934" y="1175775"/>
                    </a:cubicBezTo>
                    <a:cubicBezTo>
                      <a:pt x="192438" y="1267523"/>
                      <a:pt x="255144" y="1349370"/>
                      <a:pt x="333031" y="1418676"/>
                    </a:cubicBezTo>
                    <a:cubicBezTo>
                      <a:pt x="346892" y="1431218"/>
                      <a:pt x="360753" y="1443098"/>
                      <a:pt x="371974" y="1416696"/>
                    </a:cubicBezTo>
                    <a:cubicBezTo>
                      <a:pt x="372634" y="1435178"/>
                      <a:pt x="366033" y="1455640"/>
                      <a:pt x="378575" y="1470821"/>
                    </a:cubicBezTo>
                    <a:cubicBezTo>
                      <a:pt x="408277" y="1507784"/>
                      <a:pt x="418178" y="1552668"/>
                      <a:pt x="432699" y="1596232"/>
                    </a:cubicBezTo>
                    <a:cubicBezTo>
                      <a:pt x="444580" y="1631875"/>
                      <a:pt x="465042" y="1668178"/>
                      <a:pt x="459102" y="1706461"/>
                    </a:cubicBezTo>
                    <a:cubicBezTo>
                      <a:pt x="453821" y="1741445"/>
                      <a:pt x="450521" y="1775768"/>
                      <a:pt x="449861" y="1810751"/>
                    </a:cubicBezTo>
                    <a:cubicBezTo>
                      <a:pt x="453821" y="1840453"/>
                      <a:pt x="452501" y="1879397"/>
                      <a:pt x="487484" y="1893918"/>
                    </a:cubicBezTo>
                    <a:cubicBezTo>
                      <a:pt x="517847" y="1903819"/>
                      <a:pt x="554150" y="1928241"/>
                      <a:pt x="598374" y="1946063"/>
                    </a:cubicBezTo>
                    <a:cubicBezTo>
                      <a:pt x="742927" y="1973785"/>
                      <a:pt x="680221" y="1969824"/>
                      <a:pt x="853156" y="1959924"/>
                    </a:cubicBezTo>
                    <a:cubicBezTo>
                      <a:pt x="913881" y="1953323"/>
                      <a:pt x="1146882" y="1917020"/>
                      <a:pt x="1198366" y="1875436"/>
                    </a:cubicBezTo>
                    <a:cubicBezTo>
                      <a:pt x="1206947" y="1868176"/>
                      <a:pt x="1182525" y="1748045"/>
                      <a:pt x="1180545" y="1729564"/>
                    </a:cubicBezTo>
                    <a:cubicBezTo>
                      <a:pt x="1177245" y="1697221"/>
                      <a:pt x="1162063" y="1666198"/>
                      <a:pt x="1169324" y="1632535"/>
                    </a:cubicBezTo>
                    <a:cubicBezTo>
                      <a:pt x="1265032" y="1650357"/>
                      <a:pt x="1359420" y="1636495"/>
                      <a:pt x="1453149" y="1616034"/>
                    </a:cubicBezTo>
                    <a:cubicBezTo>
                      <a:pt x="1489452" y="1608113"/>
                      <a:pt x="1512554" y="1579731"/>
                      <a:pt x="1516514" y="1543427"/>
                    </a:cubicBezTo>
                    <a:cubicBezTo>
                      <a:pt x="1526415" y="1452999"/>
                      <a:pt x="1514534" y="1363892"/>
                      <a:pt x="1493412" y="1276104"/>
                    </a:cubicBezTo>
                    <a:cubicBezTo>
                      <a:pt x="1493412" y="1276104"/>
                      <a:pt x="1493412" y="1276104"/>
                      <a:pt x="1493412" y="1276104"/>
                    </a:cubicBezTo>
                    <a:cubicBezTo>
                      <a:pt x="1492092" y="1292605"/>
                      <a:pt x="1492092" y="1311747"/>
                      <a:pt x="1467670" y="1308447"/>
                    </a:cubicBezTo>
                    <a:cubicBezTo>
                      <a:pt x="1399684" y="1299866"/>
                      <a:pt x="1333018" y="1283364"/>
                      <a:pt x="1269653" y="1249702"/>
                    </a:cubicBezTo>
                    <a:cubicBezTo>
                      <a:pt x="1338959" y="1247721"/>
                      <a:pt x="1406285" y="1234520"/>
                      <a:pt x="1472290" y="1217359"/>
                    </a:cubicBezTo>
                    <a:cubicBezTo>
                      <a:pt x="1461070" y="1189636"/>
                      <a:pt x="1451829" y="1161914"/>
                      <a:pt x="1438627" y="1134851"/>
                    </a:cubicBezTo>
                    <a:cubicBezTo>
                      <a:pt x="1426746" y="1107789"/>
                      <a:pt x="1429387" y="1091948"/>
                      <a:pt x="1458429" y="1078087"/>
                    </a:cubicBezTo>
                    <a:close/>
                  </a:path>
                </a:pathLst>
              </a:custGeom>
              <a:solidFill>
                <a:srgbClr val="FEC88A"/>
              </a:solidFill>
              <a:ln w="342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C23B621-9A68-422E-A57B-CC2A2C1DABA2}"/>
                  </a:ext>
                </a:extLst>
              </p:cNvPr>
              <p:cNvSpPr/>
              <p:nvPr/>
            </p:nvSpPr>
            <p:spPr>
              <a:xfrm>
                <a:off x="4960694" y="2470582"/>
                <a:ext cx="6600" cy="6600"/>
              </a:xfrm>
              <a:custGeom>
                <a:avLst/>
                <a:gdLst>
                  <a:gd name="connsiteX0" fmla="*/ 0 w 6600"/>
                  <a:gd name="connsiteY0" fmla="*/ 0 h 6600"/>
                  <a:gd name="connsiteX1" fmla="*/ 0 w 6600"/>
                  <a:gd name="connsiteY1" fmla="*/ 0 h 6600"/>
                  <a:gd name="connsiteX2" fmla="*/ 0 w 6600"/>
                  <a:gd name="connsiteY2" fmla="*/ 0 h 6600"/>
                </a:gdLst>
                <a:ahLst/>
                <a:cxnLst>
                  <a:cxn ang="0">
                    <a:pos x="connsiteX0" y="connsiteY0"/>
                  </a:cxn>
                  <a:cxn ang="0">
                    <a:pos x="connsiteX1" y="connsiteY1"/>
                  </a:cxn>
                  <a:cxn ang="0">
                    <a:pos x="connsiteX2" y="connsiteY2"/>
                  </a:cxn>
                </a:cxnLst>
                <a:rect l="l" t="t" r="r" b="b"/>
                <a:pathLst>
                  <a:path w="6600" h="6600">
                    <a:moveTo>
                      <a:pt x="0" y="0"/>
                    </a:moveTo>
                    <a:lnTo>
                      <a:pt x="0" y="0"/>
                    </a:lnTo>
                    <a:lnTo>
                      <a:pt x="0" y="0"/>
                    </a:lnTo>
                    <a:close/>
                  </a:path>
                </a:pathLst>
              </a:custGeom>
              <a:solidFill>
                <a:srgbClr val="FEC88A"/>
              </a:solidFill>
              <a:ln w="3423" cap="flat">
                <a:noFill/>
                <a:prstDash val="solid"/>
                <a:miter/>
              </a:ln>
            </p:spPr>
            <p:txBody>
              <a:bodyPr rtlCol="0" anchor="ctr"/>
              <a:lstStyle/>
              <a:p>
                <a:endParaRPr lang="en-US"/>
              </a:p>
            </p:txBody>
          </p:sp>
        </p:grpSp>
        <p:sp>
          <p:nvSpPr>
            <p:cNvPr id="19" name="Freeform: Shape 18">
              <a:extLst>
                <a:ext uri="{FF2B5EF4-FFF2-40B4-BE49-F238E27FC236}">
                  <a16:creationId xmlns:a16="http://schemas.microsoft.com/office/drawing/2014/main" id="{06DCA1E7-0358-481B-A202-DFA7421C5F20}"/>
                </a:ext>
              </a:extLst>
            </p:cNvPr>
            <p:cNvSpPr/>
            <p:nvPr/>
          </p:nvSpPr>
          <p:spPr>
            <a:xfrm>
              <a:off x="2327614" y="3157457"/>
              <a:ext cx="129522" cy="102081"/>
            </a:xfrm>
            <a:custGeom>
              <a:avLst/>
              <a:gdLst>
                <a:gd name="connsiteX0" fmla="*/ 158197 w 171122"/>
                <a:gd name="connsiteY0" fmla="*/ 47786 h 134866"/>
                <a:gd name="connsiteX1" fmla="*/ 98487 w 171122"/>
                <a:gd name="connsiteY1" fmla="*/ 115220 h 134866"/>
                <a:gd name="connsiteX2" fmla="*/ 12926 w 171122"/>
                <a:gd name="connsiteY2" fmla="*/ 87080 h 134866"/>
                <a:gd name="connsiteX3" fmla="*/ 72636 w 171122"/>
                <a:gd name="connsiteY3" fmla="*/ 19647 h 134866"/>
                <a:gd name="connsiteX4" fmla="*/ 158197 w 171122"/>
                <a:gd name="connsiteY4" fmla="*/ 47786 h 134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22" h="134866">
                  <a:moveTo>
                    <a:pt x="158197" y="47786"/>
                  </a:moveTo>
                  <a:cubicBezTo>
                    <a:pt x="165335" y="74178"/>
                    <a:pt x="138602" y="104369"/>
                    <a:pt x="98487" y="115220"/>
                  </a:cubicBezTo>
                  <a:cubicBezTo>
                    <a:pt x="58371" y="126071"/>
                    <a:pt x="20064" y="113472"/>
                    <a:pt x="12926" y="87080"/>
                  </a:cubicBezTo>
                  <a:cubicBezTo>
                    <a:pt x="5787" y="60688"/>
                    <a:pt x="32520" y="30497"/>
                    <a:pt x="72636" y="19647"/>
                  </a:cubicBezTo>
                  <a:cubicBezTo>
                    <a:pt x="112751" y="8796"/>
                    <a:pt x="151058" y="21395"/>
                    <a:pt x="158197" y="47786"/>
                  </a:cubicBezTo>
                  <a:close/>
                </a:path>
              </a:pathLst>
            </a:custGeom>
            <a:solidFill>
              <a:srgbClr val="F0F0F0"/>
            </a:solidFill>
            <a:ln w="659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DFCC709-142A-4124-B879-94DECC57B4F8}"/>
                </a:ext>
              </a:extLst>
            </p:cNvPr>
            <p:cNvSpPr/>
            <p:nvPr/>
          </p:nvSpPr>
          <p:spPr>
            <a:xfrm>
              <a:off x="319983" y="3908488"/>
              <a:ext cx="4328106" cy="2949512"/>
            </a:xfrm>
            <a:custGeom>
              <a:avLst/>
              <a:gdLst>
                <a:gd name="connsiteX0" fmla="*/ 5627749 w 5718176"/>
                <a:gd name="connsiteY0" fmla="*/ 1295693 h 3896816"/>
                <a:gd name="connsiteX1" fmla="*/ 5718177 w 5718176"/>
                <a:gd name="connsiteY1" fmla="*/ 1192724 h 3896816"/>
                <a:gd name="connsiteX2" fmla="*/ 5493097 w 5718176"/>
                <a:gd name="connsiteY2" fmla="*/ 941242 h 3896816"/>
                <a:gd name="connsiteX3" fmla="*/ 5475935 w 5718176"/>
                <a:gd name="connsiteY3" fmla="*/ 945203 h 3896816"/>
                <a:gd name="connsiteX4" fmla="*/ 5396069 w 5718176"/>
                <a:gd name="connsiteY4" fmla="*/ 992727 h 3896816"/>
                <a:gd name="connsiteX5" fmla="*/ 5342604 w 5718176"/>
                <a:gd name="connsiteY5" fmla="*/ 994047 h 3896816"/>
                <a:gd name="connsiteX6" fmla="*/ 4660104 w 5718176"/>
                <a:gd name="connsiteY6" fmla="*/ 1592719 h 3896816"/>
                <a:gd name="connsiteX7" fmla="*/ 4602679 w 5718176"/>
                <a:gd name="connsiteY7" fmla="*/ 1596020 h 3896816"/>
                <a:gd name="connsiteX8" fmla="*/ 4407302 w 5718176"/>
                <a:gd name="connsiteY8" fmla="*/ 1438926 h 3896816"/>
                <a:gd name="connsiteX9" fmla="*/ 4003347 w 5718176"/>
                <a:gd name="connsiteY9" fmla="*/ 919460 h 3896816"/>
                <a:gd name="connsiteX10" fmla="*/ 3658796 w 5718176"/>
                <a:gd name="connsiteY10" fmla="*/ 269964 h 3896816"/>
                <a:gd name="connsiteX11" fmla="*/ 3607972 w 5718176"/>
                <a:gd name="connsiteY11" fmla="*/ 225080 h 3896816"/>
                <a:gd name="connsiteX12" fmla="*/ 2860787 w 5718176"/>
                <a:gd name="connsiteY12" fmla="*/ 45544 h 3896816"/>
                <a:gd name="connsiteX13" fmla="*/ 2800721 w 5718176"/>
                <a:gd name="connsiteY13" fmla="*/ 19802 h 3896816"/>
                <a:gd name="connsiteX14" fmla="*/ 2817883 w 5718176"/>
                <a:gd name="connsiteY14" fmla="*/ 163034 h 3896816"/>
                <a:gd name="connsiteX15" fmla="*/ 2472673 w 5718176"/>
                <a:gd name="connsiteY15" fmla="*/ 247522 h 3896816"/>
                <a:gd name="connsiteX16" fmla="*/ 2217890 w 5718176"/>
                <a:gd name="connsiteY16" fmla="*/ 233660 h 3896816"/>
                <a:gd name="connsiteX17" fmla="*/ 2107001 w 5718176"/>
                <a:gd name="connsiteY17" fmla="*/ 181516 h 3896816"/>
                <a:gd name="connsiteX18" fmla="*/ 2069377 w 5718176"/>
                <a:gd name="connsiteY18" fmla="*/ 98349 h 3896816"/>
                <a:gd name="connsiteX19" fmla="*/ 2077958 w 5718176"/>
                <a:gd name="connsiteY19" fmla="*/ 0 h 3896816"/>
                <a:gd name="connsiteX20" fmla="*/ 2023833 w 5718176"/>
                <a:gd name="connsiteY20" fmla="*/ 81187 h 3896816"/>
                <a:gd name="connsiteX21" fmla="*/ 1936046 w 5718176"/>
                <a:gd name="connsiteY21" fmla="*/ 139932 h 3896816"/>
                <a:gd name="connsiteX22" fmla="*/ 1936046 w 5718176"/>
                <a:gd name="connsiteY22" fmla="*/ 139932 h 3896816"/>
                <a:gd name="connsiteX23" fmla="*/ 1844298 w 5718176"/>
                <a:gd name="connsiteY23" fmla="*/ 190757 h 3896816"/>
                <a:gd name="connsiteX24" fmla="*/ 1085231 w 5718176"/>
                <a:gd name="connsiteY24" fmla="*/ 495703 h 3896816"/>
                <a:gd name="connsiteX25" fmla="*/ 1044968 w 5718176"/>
                <a:gd name="connsiteY25" fmla="*/ 532006 h 3896816"/>
                <a:gd name="connsiteX26" fmla="*/ 837709 w 5718176"/>
                <a:gd name="connsiteY26" fmla="*/ 896358 h 3896816"/>
                <a:gd name="connsiteX27" fmla="*/ 621210 w 5718176"/>
                <a:gd name="connsiteY27" fmla="*/ 1177543 h 3896816"/>
                <a:gd name="connsiteX28" fmla="*/ 98445 w 5718176"/>
                <a:gd name="connsiteY28" fmla="*/ 1822419 h 3896816"/>
                <a:gd name="connsiteX29" fmla="*/ 15277 w 5718176"/>
                <a:gd name="connsiteY29" fmla="*/ 2244856 h 3896816"/>
                <a:gd name="connsiteX30" fmla="*/ 209334 w 5718176"/>
                <a:gd name="connsiteY30" fmla="*/ 2624390 h 3896816"/>
                <a:gd name="connsiteX31" fmla="*/ 964441 w 5718176"/>
                <a:gd name="connsiteY31" fmla="*/ 3531969 h 3896816"/>
                <a:gd name="connsiteX32" fmla="*/ 1007344 w 5718176"/>
                <a:gd name="connsiteY32" fmla="*/ 3531969 h 3896816"/>
                <a:gd name="connsiteX33" fmla="*/ 1052888 w 5718176"/>
                <a:gd name="connsiteY33" fmla="*/ 3480485 h 3896816"/>
                <a:gd name="connsiteX34" fmla="*/ 1052888 w 5718176"/>
                <a:gd name="connsiteY34" fmla="*/ 3480485 h 3896816"/>
                <a:gd name="connsiteX35" fmla="*/ 1143976 w 5718176"/>
                <a:gd name="connsiteY35" fmla="*/ 3476524 h 3896816"/>
                <a:gd name="connsiteX36" fmla="*/ 1227144 w 5718176"/>
                <a:gd name="connsiteY36" fmla="*/ 3467944 h 3896816"/>
                <a:gd name="connsiteX37" fmla="*/ 1356515 w 5718176"/>
                <a:gd name="connsiteY37" fmla="*/ 3502927 h 3896816"/>
                <a:gd name="connsiteX38" fmla="*/ 1356515 w 5718176"/>
                <a:gd name="connsiteY38" fmla="*/ 3502927 h 3896816"/>
                <a:gd name="connsiteX39" fmla="*/ 1629119 w 5718176"/>
                <a:gd name="connsiteY39" fmla="*/ 3615136 h 3896816"/>
                <a:gd name="connsiteX40" fmla="*/ 1629119 w 5718176"/>
                <a:gd name="connsiteY40" fmla="*/ 3896321 h 3896816"/>
                <a:gd name="connsiteX41" fmla="*/ 4352517 w 5718176"/>
                <a:gd name="connsiteY41" fmla="*/ 3896321 h 3896816"/>
                <a:gd name="connsiteX42" fmla="*/ 3776947 w 5718176"/>
                <a:gd name="connsiteY42" fmla="*/ 1702949 h 3896816"/>
                <a:gd name="connsiteX43" fmla="*/ 3777607 w 5718176"/>
                <a:gd name="connsiteY43" fmla="*/ 1681167 h 3896816"/>
                <a:gd name="connsiteX44" fmla="*/ 3800709 w 5718176"/>
                <a:gd name="connsiteY44" fmla="*/ 1686448 h 3896816"/>
                <a:gd name="connsiteX45" fmla="*/ 3858794 w 5718176"/>
                <a:gd name="connsiteY45" fmla="*/ 1730011 h 3896816"/>
                <a:gd name="connsiteX46" fmla="*/ 4361098 w 5718176"/>
                <a:gd name="connsiteY46" fmla="*/ 2186771 h 3896816"/>
                <a:gd name="connsiteX47" fmla="*/ 4448226 w 5718176"/>
                <a:gd name="connsiteY47" fmla="*/ 2234955 h 3896816"/>
                <a:gd name="connsiteX48" fmla="*/ 4589478 w 5718176"/>
                <a:gd name="connsiteY48" fmla="*/ 2267298 h 3896816"/>
                <a:gd name="connsiteX49" fmla="*/ 4652844 w 5718176"/>
                <a:gd name="connsiteY49" fmla="*/ 2253437 h 3896816"/>
                <a:gd name="connsiteX50" fmla="*/ 5448213 w 5718176"/>
                <a:gd name="connsiteY50" fmla="*/ 1617142 h 3896816"/>
                <a:gd name="connsiteX51" fmla="*/ 5667352 w 5718176"/>
                <a:gd name="connsiteY51" fmla="*/ 1407903 h 3896816"/>
                <a:gd name="connsiteX52" fmla="*/ 5666692 w 5718176"/>
                <a:gd name="connsiteY52" fmla="*/ 1349158 h 3896816"/>
                <a:gd name="connsiteX53" fmla="*/ 5627749 w 5718176"/>
                <a:gd name="connsiteY53" fmla="*/ 1295693 h 3896816"/>
                <a:gd name="connsiteX54" fmla="*/ 1495787 w 5718176"/>
                <a:gd name="connsiteY54" fmla="*/ 3179498 h 3896816"/>
                <a:gd name="connsiteX55" fmla="*/ 1381597 w 5718176"/>
                <a:gd name="connsiteY55" fmla="*/ 3196660 h 3896816"/>
                <a:gd name="connsiteX56" fmla="*/ 1347934 w 5718176"/>
                <a:gd name="connsiteY56" fmla="*/ 3180158 h 3896816"/>
                <a:gd name="connsiteX57" fmla="*/ 1291829 w 5718176"/>
                <a:gd name="connsiteY57" fmla="*/ 3173558 h 3896816"/>
                <a:gd name="connsiteX58" fmla="*/ 1331433 w 5718176"/>
                <a:gd name="connsiteY58" fmla="*/ 3123393 h 3896816"/>
                <a:gd name="connsiteX59" fmla="*/ 1328132 w 5718176"/>
                <a:gd name="connsiteY59" fmla="*/ 3091711 h 3896816"/>
                <a:gd name="connsiteX60" fmla="*/ 1105693 w 5718176"/>
                <a:gd name="connsiteY60" fmla="*/ 2922736 h 3896816"/>
                <a:gd name="connsiteX61" fmla="*/ 830449 w 5718176"/>
                <a:gd name="connsiteY61" fmla="*/ 2616469 h 3896816"/>
                <a:gd name="connsiteX62" fmla="*/ 671375 w 5718176"/>
                <a:gd name="connsiteY62" fmla="*/ 2377528 h 3896816"/>
                <a:gd name="connsiteX63" fmla="*/ 578967 w 5718176"/>
                <a:gd name="connsiteY63" fmla="*/ 2236936 h 3896816"/>
                <a:gd name="connsiteX64" fmla="*/ 585567 w 5718176"/>
                <a:gd name="connsiteY64" fmla="*/ 2173570 h 3896816"/>
                <a:gd name="connsiteX65" fmla="*/ 1142656 w 5718176"/>
                <a:gd name="connsiteY65" fmla="*/ 1513512 h 3896816"/>
                <a:gd name="connsiteX66" fmla="*/ 1181600 w 5718176"/>
                <a:gd name="connsiteY66" fmla="*/ 1479189 h 3896816"/>
                <a:gd name="connsiteX67" fmla="*/ 1202721 w 5718176"/>
                <a:gd name="connsiteY67" fmla="*/ 1528034 h 3896816"/>
                <a:gd name="connsiteX68" fmla="*/ 1561133 w 5718176"/>
                <a:gd name="connsiteY68" fmla="*/ 3176198 h 3896816"/>
                <a:gd name="connsiteX69" fmla="*/ 1495787 w 5718176"/>
                <a:gd name="connsiteY69" fmla="*/ 3179498 h 3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718176" h="3896816">
                  <a:moveTo>
                    <a:pt x="5627749" y="1295693"/>
                  </a:moveTo>
                  <a:cubicBezTo>
                    <a:pt x="5667352" y="1269291"/>
                    <a:pt x="5691115" y="1229688"/>
                    <a:pt x="5718177" y="1192724"/>
                  </a:cubicBezTo>
                  <a:lnTo>
                    <a:pt x="5493097" y="941242"/>
                  </a:lnTo>
                  <a:cubicBezTo>
                    <a:pt x="5487156" y="942562"/>
                    <a:pt x="5481876" y="943883"/>
                    <a:pt x="5475935" y="945203"/>
                  </a:cubicBezTo>
                  <a:cubicBezTo>
                    <a:pt x="5447553" y="958404"/>
                    <a:pt x="5413890" y="962364"/>
                    <a:pt x="5396069" y="992727"/>
                  </a:cubicBezTo>
                  <a:cubicBezTo>
                    <a:pt x="5377587" y="970945"/>
                    <a:pt x="5363066" y="976226"/>
                    <a:pt x="5342604" y="994047"/>
                  </a:cubicBezTo>
                  <a:cubicBezTo>
                    <a:pt x="5115544" y="1194705"/>
                    <a:pt x="4887164" y="1392722"/>
                    <a:pt x="4660104" y="1592719"/>
                  </a:cubicBezTo>
                  <a:cubicBezTo>
                    <a:pt x="4639643" y="1610541"/>
                    <a:pt x="4624461" y="1611201"/>
                    <a:pt x="4602679" y="1596020"/>
                  </a:cubicBezTo>
                  <a:cubicBezTo>
                    <a:pt x="4533373" y="1549156"/>
                    <a:pt x="4468028" y="1497671"/>
                    <a:pt x="4407302" y="1438926"/>
                  </a:cubicBezTo>
                  <a:cubicBezTo>
                    <a:pt x="4247568" y="1285133"/>
                    <a:pt x="4120177" y="1106257"/>
                    <a:pt x="4003347" y="919460"/>
                  </a:cubicBezTo>
                  <a:cubicBezTo>
                    <a:pt x="3873315" y="710882"/>
                    <a:pt x="3761766" y="492403"/>
                    <a:pt x="3658796" y="269964"/>
                  </a:cubicBezTo>
                  <a:cubicBezTo>
                    <a:pt x="3648236" y="246201"/>
                    <a:pt x="3635034" y="231680"/>
                    <a:pt x="3607972" y="225080"/>
                  </a:cubicBezTo>
                  <a:cubicBezTo>
                    <a:pt x="3359130" y="163694"/>
                    <a:pt x="3110289" y="102309"/>
                    <a:pt x="2860787" y="45544"/>
                  </a:cubicBezTo>
                  <a:cubicBezTo>
                    <a:pt x="2833064" y="39603"/>
                    <a:pt x="2804022" y="36303"/>
                    <a:pt x="2800721" y="19802"/>
                  </a:cubicBezTo>
                  <a:cubicBezTo>
                    <a:pt x="2804022" y="44884"/>
                    <a:pt x="2826464" y="156434"/>
                    <a:pt x="2817883" y="163034"/>
                  </a:cubicBezTo>
                  <a:cubicBezTo>
                    <a:pt x="2766398" y="204618"/>
                    <a:pt x="2532738" y="240261"/>
                    <a:pt x="2472673" y="247522"/>
                  </a:cubicBezTo>
                  <a:cubicBezTo>
                    <a:pt x="2299077" y="257423"/>
                    <a:pt x="2362443" y="261383"/>
                    <a:pt x="2217890" y="233660"/>
                  </a:cubicBezTo>
                  <a:cubicBezTo>
                    <a:pt x="2173666" y="215179"/>
                    <a:pt x="2136703" y="190757"/>
                    <a:pt x="2107001" y="181516"/>
                  </a:cubicBezTo>
                  <a:cubicBezTo>
                    <a:pt x="2072017" y="166995"/>
                    <a:pt x="2073998" y="128051"/>
                    <a:pt x="2069377" y="98349"/>
                  </a:cubicBezTo>
                  <a:cubicBezTo>
                    <a:pt x="2070037" y="65346"/>
                    <a:pt x="2072678" y="33003"/>
                    <a:pt x="2077958" y="0"/>
                  </a:cubicBezTo>
                  <a:cubicBezTo>
                    <a:pt x="2072017" y="32343"/>
                    <a:pt x="2060137" y="57425"/>
                    <a:pt x="2023833" y="81187"/>
                  </a:cubicBezTo>
                  <a:cubicBezTo>
                    <a:pt x="1994791" y="100329"/>
                    <a:pt x="1965748" y="120131"/>
                    <a:pt x="1936046" y="139932"/>
                  </a:cubicBezTo>
                  <a:cubicBezTo>
                    <a:pt x="1936046" y="139932"/>
                    <a:pt x="1936046" y="139932"/>
                    <a:pt x="1936046" y="139932"/>
                  </a:cubicBezTo>
                  <a:cubicBezTo>
                    <a:pt x="1905683" y="157094"/>
                    <a:pt x="1875980" y="178216"/>
                    <a:pt x="1844298" y="190757"/>
                  </a:cubicBezTo>
                  <a:cubicBezTo>
                    <a:pt x="1591495" y="293066"/>
                    <a:pt x="1338693" y="394714"/>
                    <a:pt x="1085231" y="495703"/>
                  </a:cubicBezTo>
                  <a:cubicBezTo>
                    <a:pt x="1066750" y="502964"/>
                    <a:pt x="1054869" y="514845"/>
                    <a:pt x="1044968" y="532006"/>
                  </a:cubicBezTo>
                  <a:cubicBezTo>
                    <a:pt x="976322" y="653457"/>
                    <a:pt x="907676" y="774908"/>
                    <a:pt x="837709" y="896358"/>
                  </a:cubicBezTo>
                  <a:cubicBezTo>
                    <a:pt x="817908" y="930681"/>
                    <a:pt x="672695" y="1117478"/>
                    <a:pt x="621210" y="1177543"/>
                  </a:cubicBezTo>
                  <a:cubicBezTo>
                    <a:pt x="440355" y="1387442"/>
                    <a:pt x="254878" y="1592719"/>
                    <a:pt x="98445" y="1822419"/>
                  </a:cubicBezTo>
                  <a:cubicBezTo>
                    <a:pt x="9337" y="1953771"/>
                    <a:pt x="-21686" y="2091723"/>
                    <a:pt x="15277" y="2244856"/>
                  </a:cubicBezTo>
                  <a:cubicBezTo>
                    <a:pt x="49600" y="2386769"/>
                    <a:pt x="126827" y="2506899"/>
                    <a:pt x="209334" y="2624390"/>
                  </a:cubicBezTo>
                  <a:cubicBezTo>
                    <a:pt x="338706" y="2807886"/>
                    <a:pt x="852891" y="3403918"/>
                    <a:pt x="964441" y="3531969"/>
                  </a:cubicBezTo>
                  <a:cubicBezTo>
                    <a:pt x="980282" y="3550451"/>
                    <a:pt x="991503" y="3553751"/>
                    <a:pt x="1007344" y="3531969"/>
                  </a:cubicBezTo>
                  <a:cubicBezTo>
                    <a:pt x="1020545" y="3513487"/>
                    <a:pt x="1033747" y="3493686"/>
                    <a:pt x="1052888" y="3480485"/>
                  </a:cubicBezTo>
                  <a:lnTo>
                    <a:pt x="1052888" y="3480485"/>
                  </a:lnTo>
                  <a:cubicBezTo>
                    <a:pt x="1083911" y="3493026"/>
                    <a:pt x="1114934" y="3494346"/>
                    <a:pt x="1143976" y="3476524"/>
                  </a:cubicBezTo>
                  <a:cubicBezTo>
                    <a:pt x="1171039" y="3459363"/>
                    <a:pt x="1196781" y="3457383"/>
                    <a:pt x="1227144" y="3467944"/>
                  </a:cubicBezTo>
                  <a:cubicBezTo>
                    <a:pt x="1269387" y="3482465"/>
                    <a:pt x="1313611" y="3491706"/>
                    <a:pt x="1356515" y="3502927"/>
                  </a:cubicBezTo>
                  <a:cubicBezTo>
                    <a:pt x="1356515" y="3502927"/>
                    <a:pt x="1356515" y="3502927"/>
                    <a:pt x="1356515" y="3502927"/>
                  </a:cubicBezTo>
                  <a:cubicBezTo>
                    <a:pt x="1361135" y="3511507"/>
                    <a:pt x="1545291" y="3582793"/>
                    <a:pt x="1629119" y="3615136"/>
                  </a:cubicBezTo>
                  <a:cubicBezTo>
                    <a:pt x="1639680" y="3708865"/>
                    <a:pt x="1633739" y="3802593"/>
                    <a:pt x="1629119" y="3896321"/>
                  </a:cubicBezTo>
                  <a:cubicBezTo>
                    <a:pt x="1642320" y="3896981"/>
                    <a:pt x="4339316" y="3896981"/>
                    <a:pt x="4352517" y="3896321"/>
                  </a:cubicBezTo>
                  <a:cubicBezTo>
                    <a:pt x="4266710" y="3566952"/>
                    <a:pt x="3792128" y="1761034"/>
                    <a:pt x="3776947" y="1702949"/>
                  </a:cubicBezTo>
                  <a:cubicBezTo>
                    <a:pt x="3774967" y="1695689"/>
                    <a:pt x="3770346" y="1687108"/>
                    <a:pt x="3777607" y="1681167"/>
                  </a:cubicBezTo>
                  <a:cubicBezTo>
                    <a:pt x="3786848" y="1673906"/>
                    <a:pt x="3794108" y="1681827"/>
                    <a:pt x="3800709" y="1686448"/>
                  </a:cubicBezTo>
                  <a:cubicBezTo>
                    <a:pt x="3820511" y="1700309"/>
                    <a:pt x="3840312" y="1714170"/>
                    <a:pt x="3858794" y="1730011"/>
                  </a:cubicBezTo>
                  <a:cubicBezTo>
                    <a:pt x="4033049" y="1875224"/>
                    <a:pt x="4196744" y="2030998"/>
                    <a:pt x="4361098" y="2186771"/>
                  </a:cubicBezTo>
                  <a:cubicBezTo>
                    <a:pt x="4386840" y="2211194"/>
                    <a:pt x="4411923" y="2229015"/>
                    <a:pt x="4448226" y="2234955"/>
                  </a:cubicBezTo>
                  <a:cubicBezTo>
                    <a:pt x="4495750" y="2242876"/>
                    <a:pt x="4542614" y="2254757"/>
                    <a:pt x="4589478" y="2267298"/>
                  </a:cubicBezTo>
                  <a:cubicBezTo>
                    <a:pt x="4613900" y="2273899"/>
                    <a:pt x="4633042" y="2269279"/>
                    <a:pt x="4652844" y="2253437"/>
                  </a:cubicBezTo>
                  <a:cubicBezTo>
                    <a:pt x="4922147" y="2046839"/>
                    <a:pt x="5190791" y="1838921"/>
                    <a:pt x="5448213" y="1617142"/>
                  </a:cubicBezTo>
                  <a:cubicBezTo>
                    <a:pt x="5524780" y="1551136"/>
                    <a:pt x="5600027" y="1483810"/>
                    <a:pt x="5667352" y="1407903"/>
                  </a:cubicBezTo>
                  <a:cubicBezTo>
                    <a:pt x="5687154" y="1386121"/>
                    <a:pt x="5686494" y="1369620"/>
                    <a:pt x="5666692" y="1349158"/>
                  </a:cubicBezTo>
                  <a:cubicBezTo>
                    <a:pt x="5652171" y="1332657"/>
                    <a:pt x="5637650" y="1316155"/>
                    <a:pt x="5627749" y="1295693"/>
                  </a:cubicBezTo>
                  <a:close/>
                  <a:moveTo>
                    <a:pt x="1495787" y="3179498"/>
                  </a:moveTo>
                  <a:cubicBezTo>
                    <a:pt x="1458164" y="3185439"/>
                    <a:pt x="1419880" y="3194020"/>
                    <a:pt x="1381597" y="3196660"/>
                  </a:cubicBezTo>
                  <a:cubicBezTo>
                    <a:pt x="1374336" y="3187419"/>
                    <a:pt x="1363776" y="3181478"/>
                    <a:pt x="1347934" y="3180158"/>
                  </a:cubicBezTo>
                  <a:cubicBezTo>
                    <a:pt x="1329452" y="3175538"/>
                    <a:pt x="1310971" y="3172898"/>
                    <a:pt x="1291829" y="3173558"/>
                  </a:cubicBezTo>
                  <a:cubicBezTo>
                    <a:pt x="1303050" y="3155736"/>
                    <a:pt x="1318892" y="3140555"/>
                    <a:pt x="1331433" y="3123393"/>
                  </a:cubicBezTo>
                  <a:cubicBezTo>
                    <a:pt x="1340674" y="3110192"/>
                    <a:pt x="1343974" y="3101612"/>
                    <a:pt x="1328132" y="3091711"/>
                  </a:cubicBezTo>
                  <a:cubicBezTo>
                    <a:pt x="1285229" y="3065968"/>
                    <a:pt x="1122854" y="2941878"/>
                    <a:pt x="1105693" y="2922736"/>
                  </a:cubicBezTo>
                  <a:cubicBezTo>
                    <a:pt x="1044968" y="2856730"/>
                    <a:pt x="856851" y="2655412"/>
                    <a:pt x="830449" y="2616469"/>
                  </a:cubicBezTo>
                  <a:cubicBezTo>
                    <a:pt x="776984" y="2537262"/>
                    <a:pt x="723519" y="2458055"/>
                    <a:pt x="671375" y="2377528"/>
                  </a:cubicBezTo>
                  <a:cubicBezTo>
                    <a:pt x="641012" y="2330664"/>
                    <a:pt x="606689" y="2285780"/>
                    <a:pt x="578967" y="2236936"/>
                  </a:cubicBezTo>
                  <a:cubicBezTo>
                    <a:pt x="565766" y="2213834"/>
                    <a:pt x="567746" y="2193372"/>
                    <a:pt x="585567" y="2173570"/>
                  </a:cubicBezTo>
                  <a:cubicBezTo>
                    <a:pt x="678636" y="2066641"/>
                    <a:pt x="1053548" y="1629683"/>
                    <a:pt x="1142656" y="1513512"/>
                  </a:cubicBezTo>
                  <a:cubicBezTo>
                    <a:pt x="1153217" y="1499651"/>
                    <a:pt x="1160478" y="1473249"/>
                    <a:pt x="1181600" y="1479189"/>
                  </a:cubicBezTo>
                  <a:cubicBezTo>
                    <a:pt x="1200081" y="1484470"/>
                    <a:pt x="1198761" y="1510212"/>
                    <a:pt x="1202721" y="1528034"/>
                  </a:cubicBezTo>
                  <a:cubicBezTo>
                    <a:pt x="1249586" y="1761034"/>
                    <a:pt x="1548592" y="3166957"/>
                    <a:pt x="1561133" y="3176198"/>
                  </a:cubicBezTo>
                  <a:cubicBezTo>
                    <a:pt x="1538691" y="3178178"/>
                    <a:pt x="1516909" y="3176198"/>
                    <a:pt x="1495787" y="3179498"/>
                  </a:cubicBezTo>
                  <a:close/>
                </a:path>
              </a:pathLst>
            </a:custGeom>
            <a:solidFill>
              <a:schemeClr val="tx1">
                <a:lumMod val="85000"/>
                <a:lumOff val="15000"/>
              </a:schemeClr>
            </a:solidFill>
            <a:ln w="659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A6365E2-9F6C-4541-84B3-F2BD262E0565}"/>
                </a:ext>
              </a:extLst>
            </p:cNvPr>
            <p:cNvSpPr/>
            <p:nvPr/>
          </p:nvSpPr>
          <p:spPr>
            <a:xfrm>
              <a:off x="4478224" y="4538808"/>
              <a:ext cx="866453" cy="259492"/>
            </a:xfrm>
            <a:custGeom>
              <a:avLst/>
              <a:gdLst>
                <a:gd name="connsiteX0" fmla="*/ 1143880 w 1144734"/>
                <a:gd name="connsiteY0" fmla="*/ 41154 h 342834"/>
                <a:gd name="connsiteX1" fmla="*/ 717483 w 1144734"/>
                <a:gd name="connsiteY1" fmla="*/ 47094 h 342834"/>
                <a:gd name="connsiteX2" fmla="*/ 161054 w 1144734"/>
                <a:gd name="connsiteY2" fmla="*/ 34553 h 342834"/>
                <a:gd name="connsiteX3" fmla="*/ 0 w 1144734"/>
                <a:gd name="connsiteY3" fmla="*/ 108480 h 342834"/>
                <a:gd name="connsiteX4" fmla="*/ 227720 w 1144734"/>
                <a:gd name="connsiteY4" fmla="*/ 342800 h 342834"/>
                <a:gd name="connsiteX5" fmla="*/ 718803 w 1144734"/>
                <a:gd name="connsiteY5" fmla="*/ 197587 h 342834"/>
                <a:gd name="connsiteX6" fmla="*/ 1100316 w 1144734"/>
                <a:gd name="connsiteY6" fmla="*/ 97919 h 342834"/>
                <a:gd name="connsiteX7" fmla="*/ 1143880 w 1144734"/>
                <a:gd name="connsiteY7" fmla="*/ 41154 h 34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4734" h="342834">
                  <a:moveTo>
                    <a:pt x="1143880" y="41154"/>
                  </a:moveTo>
                  <a:cubicBezTo>
                    <a:pt x="1144540" y="18712"/>
                    <a:pt x="836293" y="47094"/>
                    <a:pt x="717483" y="47094"/>
                  </a:cubicBezTo>
                  <a:cubicBezTo>
                    <a:pt x="508244" y="47094"/>
                    <a:pt x="264023" y="-49934"/>
                    <a:pt x="161054" y="34553"/>
                  </a:cubicBezTo>
                  <a:cubicBezTo>
                    <a:pt x="109570" y="64256"/>
                    <a:pt x="57425" y="93298"/>
                    <a:pt x="0" y="108480"/>
                  </a:cubicBezTo>
                  <a:cubicBezTo>
                    <a:pt x="0" y="108480"/>
                    <a:pt x="214519" y="346100"/>
                    <a:pt x="227720" y="342800"/>
                  </a:cubicBezTo>
                  <a:cubicBezTo>
                    <a:pt x="382174" y="301217"/>
                    <a:pt x="564349" y="239171"/>
                    <a:pt x="718803" y="197587"/>
                  </a:cubicBezTo>
                  <a:cubicBezTo>
                    <a:pt x="845534" y="163925"/>
                    <a:pt x="972265" y="127621"/>
                    <a:pt x="1100316" y="97919"/>
                  </a:cubicBezTo>
                  <a:cubicBezTo>
                    <a:pt x="1142560" y="88678"/>
                    <a:pt x="1147180" y="74817"/>
                    <a:pt x="1143880" y="41154"/>
                  </a:cubicBezTo>
                  <a:close/>
                </a:path>
              </a:pathLst>
            </a:custGeom>
            <a:solidFill>
              <a:srgbClr val="FEC88A"/>
            </a:solidFill>
            <a:ln w="342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0F76AFD-70CB-446C-9393-D295EF6DA16E}"/>
                </a:ext>
              </a:extLst>
            </p:cNvPr>
            <p:cNvSpPr/>
            <p:nvPr/>
          </p:nvSpPr>
          <p:spPr>
            <a:xfrm>
              <a:off x="1545801" y="2613403"/>
              <a:ext cx="906277" cy="1084445"/>
            </a:xfrm>
            <a:custGeom>
              <a:avLst/>
              <a:gdLst>
                <a:gd name="connsiteX0" fmla="*/ 371974 w 1197349"/>
                <a:gd name="connsiteY0" fmla="*/ 1416646 h 1432740"/>
                <a:gd name="connsiteX1" fmla="*/ 333031 w 1197349"/>
                <a:gd name="connsiteY1" fmla="*/ 1418626 h 1432740"/>
                <a:gd name="connsiteX2" fmla="*/ 142934 w 1197349"/>
                <a:gd name="connsiteY2" fmla="*/ 1175725 h 1432740"/>
                <a:gd name="connsiteX3" fmla="*/ 4322 w 1197349"/>
                <a:gd name="connsiteY3" fmla="*/ 766489 h 1432740"/>
                <a:gd name="connsiteX4" fmla="*/ 173957 w 1197349"/>
                <a:gd name="connsiteY4" fmla="*/ 314349 h 1432740"/>
                <a:gd name="connsiteX5" fmla="*/ 507286 w 1197349"/>
                <a:gd name="connsiteY5" fmla="*/ 72108 h 1432740"/>
                <a:gd name="connsiteX6" fmla="*/ 806292 w 1197349"/>
                <a:gd name="connsiteY6" fmla="*/ 2802 h 1432740"/>
                <a:gd name="connsiteX7" fmla="*/ 1098038 w 1197349"/>
                <a:gd name="connsiteY7" fmla="*/ 54286 h 1432740"/>
                <a:gd name="connsiteX8" fmla="*/ 1107939 w 1197349"/>
                <a:gd name="connsiteY8" fmla="*/ 56927 h 1432740"/>
                <a:gd name="connsiteX9" fmla="*/ 1195066 w 1197349"/>
                <a:gd name="connsiteY9" fmla="*/ 124253 h 1432740"/>
                <a:gd name="connsiteX10" fmla="*/ 1146222 w 1197349"/>
                <a:gd name="connsiteY10" fmla="*/ 217981 h 1432740"/>
                <a:gd name="connsiteX11" fmla="*/ 1113879 w 1197349"/>
                <a:gd name="connsiteY11" fmla="*/ 270125 h 1432740"/>
                <a:gd name="connsiteX12" fmla="*/ 1091437 w 1197349"/>
                <a:gd name="connsiteY12" fmla="*/ 319630 h 1432740"/>
                <a:gd name="connsiteX13" fmla="*/ 1051834 w 1197349"/>
                <a:gd name="connsiteY13" fmla="*/ 334811 h 1432740"/>
                <a:gd name="connsiteX14" fmla="*/ 851836 w 1197349"/>
                <a:gd name="connsiteY14" fmla="*/ 426559 h 1432740"/>
                <a:gd name="connsiteX15" fmla="*/ 832034 w 1197349"/>
                <a:gd name="connsiteY15" fmla="*/ 475403 h 1432740"/>
                <a:gd name="connsiteX16" fmla="*/ 743587 w 1197349"/>
                <a:gd name="connsiteY16" fmla="*/ 610055 h 1432740"/>
                <a:gd name="connsiteX17" fmla="*/ 660419 w 1197349"/>
                <a:gd name="connsiteY17" fmla="*/ 642398 h 1432740"/>
                <a:gd name="connsiteX18" fmla="*/ 577252 w 1197349"/>
                <a:gd name="connsiteY18" fmla="*/ 792891 h 1432740"/>
                <a:gd name="connsiteX19" fmla="*/ 623456 w 1197349"/>
                <a:gd name="connsiteY19" fmla="*/ 1028532 h 1432740"/>
                <a:gd name="connsiteX20" fmla="*/ 649858 w 1197349"/>
                <a:gd name="connsiteY20" fmla="*/ 1140742 h 1432740"/>
                <a:gd name="connsiteX21" fmla="*/ 637977 w 1197349"/>
                <a:gd name="connsiteY21" fmla="*/ 1204767 h 1432740"/>
                <a:gd name="connsiteX22" fmla="*/ 569331 w 1197349"/>
                <a:gd name="connsiteY22" fmla="*/ 1188266 h 1432740"/>
                <a:gd name="connsiteX23" fmla="*/ 538969 w 1197349"/>
                <a:gd name="connsiteY23" fmla="*/ 1136781 h 1432740"/>
                <a:gd name="connsiteX24" fmla="*/ 533688 w 1197349"/>
                <a:gd name="connsiteY24" fmla="*/ 1104438 h 1432740"/>
                <a:gd name="connsiteX25" fmla="*/ 461742 w 1197349"/>
                <a:gd name="connsiteY25" fmla="*/ 1021271 h 1432740"/>
                <a:gd name="connsiteX26" fmla="*/ 343592 w 1197349"/>
                <a:gd name="connsiteY26" fmla="*/ 1052294 h 1432740"/>
                <a:gd name="connsiteX27" fmla="*/ 331711 w 1197349"/>
                <a:gd name="connsiteY27" fmla="*/ 1130181 h 1432740"/>
                <a:gd name="connsiteX28" fmla="*/ 426759 w 1197349"/>
                <a:gd name="connsiteY28" fmla="*/ 1340079 h 1432740"/>
                <a:gd name="connsiteX29" fmla="*/ 433359 w 1197349"/>
                <a:gd name="connsiteY29" fmla="*/ 1385623 h 1432740"/>
                <a:gd name="connsiteX30" fmla="*/ 371974 w 1197349"/>
                <a:gd name="connsiteY30" fmla="*/ 1416646 h 14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97349" h="1432740">
                  <a:moveTo>
                    <a:pt x="371974" y="1416646"/>
                  </a:moveTo>
                  <a:cubicBezTo>
                    <a:pt x="360753" y="1443708"/>
                    <a:pt x="346892" y="1431167"/>
                    <a:pt x="333031" y="1418626"/>
                  </a:cubicBezTo>
                  <a:cubicBezTo>
                    <a:pt x="254484" y="1349320"/>
                    <a:pt x="192438" y="1267473"/>
                    <a:pt x="142934" y="1175725"/>
                  </a:cubicBezTo>
                  <a:cubicBezTo>
                    <a:pt x="72968" y="1047013"/>
                    <a:pt x="20823" y="913022"/>
                    <a:pt x="4322" y="766489"/>
                  </a:cubicBezTo>
                  <a:cubicBezTo>
                    <a:pt x="-16140" y="586293"/>
                    <a:pt x="35345" y="434480"/>
                    <a:pt x="173957" y="314349"/>
                  </a:cubicBezTo>
                  <a:cubicBezTo>
                    <a:pt x="278246" y="223921"/>
                    <a:pt x="393756" y="149335"/>
                    <a:pt x="507286" y="72108"/>
                  </a:cubicBezTo>
                  <a:cubicBezTo>
                    <a:pt x="597714" y="10723"/>
                    <a:pt x="698703" y="-7759"/>
                    <a:pt x="806292" y="2802"/>
                  </a:cubicBezTo>
                  <a:cubicBezTo>
                    <a:pt x="904641" y="12703"/>
                    <a:pt x="1002329" y="26564"/>
                    <a:pt x="1098038" y="54286"/>
                  </a:cubicBezTo>
                  <a:cubicBezTo>
                    <a:pt x="1101338" y="54947"/>
                    <a:pt x="1104638" y="55607"/>
                    <a:pt x="1107939" y="56927"/>
                  </a:cubicBezTo>
                  <a:cubicBezTo>
                    <a:pt x="1144242" y="70128"/>
                    <a:pt x="1183845" y="81349"/>
                    <a:pt x="1195066" y="124253"/>
                  </a:cubicBezTo>
                  <a:cubicBezTo>
                    <a:pt x="1206287" y="167816"/>
                    <a:pt x="1173944" y="192899"/>
                    <a:pt x="1146222" y="217981"/>
                  </a:cubicBezTo>
                  <a:cubicBezTo>
                    <a:pt x="1130381" y="232502"/>
                    <a:pt x="1119820" y="249003"/>
                    <a:pt x="1113879" y="270125"/>
                  </a:cubicBezTo>
                  <a:cubicBezTo>
                    <a:pt x="1109259" y="287287"/>
                    <a:pt x="1109259" y="307749"/>
                    <a:pt x="1091437" y="319630"/>
                  </a:cubicBezTo>
                  <a:cubicBezTo>
                    <a:pt x="1080216" y="329531"/>
                    <a:pt x="1065695" y="331511"/>
                    <a:pt x="1051834" y="334811"/>
                  </a:cubicBezTo>
                  <a:cubicBezTo>
                    <a:pt x="979227" y="352633"/>
                    <a:pt x="917182" y="393556"/>
                    <a:pt x="851836" y="426559"/>
                  </a:cubicBezTo>
                  <a:cubicBezTo>
                    <a:pt x="832694" y="436460"/>
                    <a:pt x="830714" y="455601"/>
                    <a:pt x="832034" y="475403"/>
                  </a:cubicBezTo>
                  <a:cubicBezTo>
                    <a:pt x="837315" y="548010"/>
                    <a:pt x="812233" y="586293"/>
                    <a:pt x="743587" y="610055"/>
                  </a:cubicBezTo>
                  <a:cubicBezTo>
                    <a:pt x="715864" y="619956"/>
                    <a:pt x="687482" y="628537"/>
                    <a:pt x="660419" y="642398"/>
                  </a:cubicBezTo>
                  <a:cubicBezTo>
                    <a:pt x="597714" y="675401"/>
                    <a:pt x="573952" y="721605"/>
                    <a:pt x="577252" y="792891"/>
                  </a:cubicBezTo>
                  <a:cubicBezTo>
                    <a:pt x="581212" y="874078"/>
                    <a:pt x="605635" y="950645"/>
                    <a:pt x="623456" y="1028532"/>
                  </a:cubicBezTo>
                  <a:cubicBezTo>
                    <a:pt x="632037" y="1066155"/>
                    <a:pt x="643918" y="1103118"/>
                    <a:pt x="649858" y="1140742"/>
                  </a:cubicBezTo>
                  <a:cubicBezTo>
                    <a:pt x="653159" y="1162523"/>
                    <a:pt x="660419" y="1190246"/>
                    <a:pt x="637977" y="1204767"/>
                  </a:cubicBezTo>
                  <a:cubicBezTo>
                    <a:pt x="612235" y="1221269"/>
                    <a:pt x="590453" y="1203447"/>
                    <a:pt x="569331" y="1188266"/>
                  </a:cubicBezTo>
                  <a:cubicBezTo>
                    <a:pt x="550850" y="1175064"/>
                    <a:pt x="540289" y="1159883"/>
                    <a:pt x="538969" y="1136781"/>
                  </a:cubicBezTo>
                  <a:cubicBezTo>
                    <a:pt x="538309" y="1126220"/>
                    <a:pt x="535008" y="1114999"/>
                    <a:pt x="533688" y="1104438"/>
                  </a:cubicBezTo>
                  <a:cubicBezTo>
                    <a:pt x="529728" y="1059554"/>
                    <a:pt x="505306" y="1031832"/>
                    <a:pt x="461742" y="1021271"/>
                  </a:cubicBezTo>
                  <a:cubicBezTo>
                    <a:pt x="416198" y="1010050"/>
                    <a:pt x="375934" y="1019951"/>
                    <a:pt x="343592" y="1052294"/>
                  </a:cubicBezTo>
                  <a:cubicBezTo>
                    <a:pt x="322470" y="1073416"/>
                    <a:pt x="324450" y="1101798"/>
                    <a:pt x="331711" y="1130181"/>
                  </a:cubicBezTo>
                  <a:cubicBezTo>
                    <a:pt x="352172" y="1205427"/>
                    <a:pt x="390456" y="1272093"/>
                    <a:pt x="426759" y="1340079"/>
                  </a:cubicBezTo>
                  <a:cubicBezTo>
                    <a:pt x="434680" y="1354600"/>
                    <a:pt x="446561" y="1371102"/>
                    <a:pt x="433359" y="1385623"/>
                  </a:cubicBezTo>
                  <a:cubicBezTo>
                    <a:pt x="417518" y="1403444"/>
                    <a:pt x="401017" y="1423906"/>
                    <a:pt x="371974" y="141664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AC5F82F-A041-491D-8A8C-91C4E7306E25}"/>
                </a:ext>
              </a:extLst>
            </p:cNvPr>
            <p:cNvSpPr/>
            <p:nvPr/>
          </p:nvSpPr>
          <p:spPr>
            <a:xfrm>
              <a:off x="1779279" y="2852415"/>
              <a:ext cx="676447" cy="1250046"/>
            </a:xfrm>
            <a:custGeom>
              <a:avLst/>
              <a:gdLst>
                <a:gd name="connsiteX0" fmla="*/ 47668 w 893702"/>
                <a:gd name="connsiteY0" fmla="*/ 1116711 h 1651527"/>
                <a:gd name="connsiteX1" fmla="*/ 75390 w 893702"/>
                <a:gd name="connsiteY1" fmla="*/ 1088989 h 1651527"/>
                <a:gd name="connsiteX2" fmla="*/ 89912 w 893702"/>
                <a:gd name="connsiteY2" fmla="*/ 1009122 h 1651527"/>
                <a:gd name="connsiteX3" fmla="*/ 8064 w 893702"/>
                <a:gd name="connsiteY3" fmla="*/ 828926 h 1651527"/>
                <a:gd name="connsiteX4" fmla="*/ 105753 w 893702"/>
                <a:gd name="connsiteY4" fmla="*/ 687014 h 1651527"/>
                <a:gd name="connsiteX5" fmla="*/ 241725 w 893702"/>
                <a:gd name="connsiteY5" fmla="*/ 795923 h 1651527"/>
                <a:gd name="connsiteX6" fmla="*/ 292549 w 893702"/>
                <a:gd name="connsiteY6" fmla="*/ 876450 h 1651527"/>
                <a:gd name="connsiteX7" fmla="*/ 328852 w 893702"/>
                <a:gd name="connsiteY7" fmla="*/ 855328 h 1651527"/>
                <a:gd name="connsiteX8" fmla="*/ 319612 w 893702"/>
                <a:gd name="connsiteY8" fmla="*/ 803844 h 1651527"/>
                <a:gd name="connsiteX9" fmla="*/ 258886 w 893702"/>
                <a:gd name="connsiteY9" fmla="*/ 550382 h 1651527"/>
                <a:gd name="connsiteX10" fmla="*/ 252286 w 893702"/>
                <a:gd name="connsiteY10" fmla="*/ 438832 h 1651527"/>
                <a:gd name="connsiteX11" fmla="*/ 335453 w 893702"/>
                <a:gd name="connsiteY11" fmla="*/ 316721 h 1651527"/>
                <a:gd name="connsiteX12" fmla="*/ 439082 w 893702"/>
                <a:gd name="connsiteY12" fmla="*/ 275137 h 1651527"/>
                <a:gd name="connsiteX13" fmla="*/ 506408 w 893702"/>
                <a:gd name="connsiteY13" fmla="*/ 162268 h 1651527"/>
                <a:gd name="connsiteX14" fmla="*/ 546011 w 893702"/>
                <a:gd name="connsiteY14" fmla="*/ 89001 h 1651527"/>
                <a:gd name="connsiteX15" fmla="*/ 688584 w 893702"/>
                <a:gd name="connsiteY15" fmla="*/ 19695 h 1651527"/>
                <a:gd name="connsiteX16" fmla="*/ 782972 w 893702"/>
                <a:gd name="connsiteY16" fmla="*/ 4514 h 1651527"/>
                <a:gd name="connsiteX17" fmla="*/ 802774 w 893702"/>
                <a:gd name="connsiteY17" fmla="*/ 23655 h 1651527"/>
                <a:gd name="connsiteX18" fmla="*/ 786273 w 893702"/>
                <a:gd name="connsiteY18" fmla="*/ 62599 h 1651527"/>
                <a:gd name="connsiteX19" fmla="*/ 657561 w 893702"/>
                <a:gd name="connsiteY19" fmla="*/ 202531 h 1651527"/>
                <a:gd name="connsiteX20" fmla="*/ 528190 w 893702"/>
                <a:gd name="connsiteY20" fmla="*/ 591965 h 1651527"/>
                <a:gd name="connsiteX21" fmla="*/ 546672 w 893702"/>
                <a:gd name="connsiteY21" fmla="*/ 872490 h 1651527"/>
                <a:gd name="connsiteX22" fmla="*/ 662842 w 893702"/>
                <a:gd name="connsiteY22" fmla="*/ 1091629 h 1651527"/>
                <a:gd name="connsiteX23" fmla="*/ 831156 w 893702"/>
                <a:gd name="connsiteY23" fmla="*/ 1262584 h 1651527"/>
                <a:gd name="connsiteX24" fmla="*/ 862839 w 893702"/>
                <a:gd name="connsiteY24" fmla="*/ 1316709 h 1651527"/>
                <a:gd name="connsiteX25" fmla="*/ 874060 w 893702"/>
                <a:gd name="connsiteY25" fmla="*/ 1413737 h 1651527"/>
                <a:gd name="connsiteX26" fmla="*/ 891882 w 893702"/>
                <a:gd name="connsiteY26" fmla="*/ 1559610 h 1651527"/>
                <a:gd name="connsiteX27" fmla="*/ 546672 w 893702"/>
                <a:gd name="connsiteY27" fmla="*/ 1644097 h 1651527"/>
                <a:gd name="connsiteX28" fmla="*/ 291889 w 893702"/>
                <a:gd name="connsiteY28" fmla="*/ 1630236 h 1651527"/>
                <a:gd name="connsiteX29" fmla="*/ 181000 w 893702"/>
                <a:gd name="connsiteY29" fmla="*/ 1578092 h 1651527"/>
                <a:gd name="connsiteX30" fmla="*/ 143376 w 893702"/>
                <a:gd name="connsiteY30" fmla="*/ 1494924 h 1651527"/>
                <a:gd name="connsiteX31" fmla="*/ 152617 w 893702"/>
                <a:gd name="connsiteY31" fmla="*/ 1390635 h 1651527"/>
                <a:gd name="connsiteX32" fmla="*/ 126215 w 893702"/>
                <a:gd name="connsiteY32" fmla="*/ 1280406 h 1651527"/>
                <a:gd name="connsiteX33" fmla="*/ 47668 w 893702"/>
                <a:gd name="connsiteY33" fmla="*/ 1116711 h 165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3702" h="1651527">
                  <a:moveTo>
                    <a:pt x="47668" y="1116711"/>
                  </a:moveTo>
                  <a:cubicBezTo>
                    <a:pt x="51628" y="1112751"/>
                    <a:pt x="70770" y="1092289"/>
                    <a:pt x="75390" y="1088989"/>
                  </a:cubicBezTo>
                  <a:cubicBezTo>
                    <a:pt x="115654" y="1056646"/>
                    <a:pt x="115654" y="1056646"/>
                    <a:pt x="89912" y="1009122"/>
                  </a:cubicBezTo>
                  <a:cubicBezTo>
                    <a:pt x="58889" y="951037"/>
                    <a:pt x="27206" y="892952"/>
                    <a:pt x="8064" y="828926"/>
                  </a:cubicBezTo>
                  <a:cubicBezTo>
                    <a:pt x="-17018" y="743778"/>
                    <a:pt x="16645" y="692294"/>
                    <a:pt x="105753" y="687014"/>
                  </a:cubicBezTo>
                  <a:cubicBezTo>
                    <a:pt x="192221" y="681073"/>
                    <a:pt x="238425" y="712756"/>
                    <a:pt x="241725" y="795923"/>
                  </a:cubicBezTo>
                  <a:cubicBezTo>
                    <a:pt x="243045" y="834867"/>
                    <a:pt x="258226" y="859949"/>
                    <a:pt x="292549" y="876450"/>
                  </a:cubicBezTo>
                  <a:cubicBezTo>
                    <a:pt x="316971" y="887671"/>
                    <a:pt x="327532" y="881071"/>
                    <a:pt x="328852" y="855328"/>
                  </a:cubicBezTo>
                  <a:cubicBezTo>
                    <a:pt x="329513" y="837507"/>
                    <a:pt x="324232" y="820345"/>
                    <a:pt x="319612" y="803844"/>
                  </a:cubicBezTo>
                  <a:cubicBezTo>
                    <a:pt x="298490" y="719356"/>
                    <a:pt x="274728" y="636189"/>
                    <a:pt x="258886" y="550382"/>
                  </a:cubicBezTo>
                  <a:cubicBezTo>
                    <a:pt x="252286" y="513418"/>
                    <a:pt x="249645" y="476455"/>
                    <a:pt x="252286" y="438832"/>
                  </a:cubicBezTo>
                  <a:cubicBezTo>
                    <a:pt x="256246" y="382067"/>
                    <a:pt x="285289" y="341143"/>
                    <a:pt x="335453" y="316721"/>
                  </a:cubicBezTo>
                  <a:cubicBezTo>
                    <a:pt x="369116" y="300220"/>
                    <a:pt x="404759" y="288339"/>
                    <a:pt x="439082" y="275137"/>
                  </a:cubicBezTo>
                  <a:cubicBezTo>
                    <a:pt x="493207" y="254676"/>
                    <a:pt x="513669" y="220353"/>
                    <a:pt x="506408" y="162268"/>
                  </a:cubicBezTo>
                  <a:cubicBezTo>
                    <a:pt x="498487" y="101542"/>
                    <a:pt x="493867" y="115404"/>
                    <a:pt x="546011" y="89001"/>
                  </a:cubicBezTo>
                  <a:cubicBezTo>
                    <a:pt x="592876" y="65239"/>
                    <a:pt x="640400" y="40817"/>
                    <a:pt x="688584" y="19695"/>
                  </a:cubicBezTo>
                  <a:cubicBezTo>
                    <a:pt x="718287" y="6494"/>
                    <a:pt x="748649" y="-7367"/>
                    <a:pt x="782972" y="4514"/>
                  </a:cubicBezTo>
                  <a:cubicBezTo>
                    <a:pt x="789573" y="11114"/>
                    <a:pt x="796173" y="17715"/>
                    <a:pt x="802774" y="23655"/>
                  </a:cubicBezTo>
                  <a:cubicBezTo>
                    <a:pt x="808715" y="41477"/>
                    <a:pt x="798154" y="51378"/>
                    <a:pt x="786273" y="62599"/>
                  </a:cubicBezTo>
                  <a:cubicBezTo>
                    <a:pt x="739408" y="105503"/>
                    <a:pt x="691884" y="147746"/>
                    <a:pt x="657561" y="202531"/>
                  </a:cubicBezTo>
                  <a:cubicBezTo>
                    <a:pt x="583635" y="322002"/>
                    <a:pt x="539411" y="450713"/>
                    <a:pt x="528190" y="591965"/>
                  </a:cubicBezTo>
                  <a:cubicBezTo>
                    <a:pt x="520269" y="687014"/>
                    <a:pt x="522909" y="779422"/>
                    <a:pt x="546672" y="872490"/>
                  </a:cubicBezTo>
                  <a:cubicBezTo>
                    <a:pt x="568454" y="955657"/>
                    <a:pt x="608717" y="1026943"/>
                    <a:pt x="662842" y="1091629"/>
                  </a:cubicBezTo>
                  <a:cubicBezTo>
                    <a:pt x="714326" y="1153014"/>
                    <a:pt x="771751" y="1209119"/>
                    <a:pt x="831156" y="1262584"/>
                  </a:cubicBezTo>
                  <a:cubicBezTo>
                    <a:pt x="846338" y="1276445"/>
                    <a:pt x="873400" y="1286346"/>
                    <a:pt x="862839" y="1316709"/>
                  </a:cubicBezTo>
                  <a:cubicBezTo>
                    <a:pt x="855579" y="1350372"/>
                    <a:pt x="870760" y="1381394"/>
                    <a:pt x="874060" y="1413737"/>
                  </a:cubicBezTo>
                  <a:cubicBezTo>
                    <a:pt x="876040" y="1432219"/>
                    <a:pt x="900463" y="1553009"/>
                    <a:pt x="891882" y="1559610"/>
                  </a:cubicBezTo>
                  <a:cubicBezTo>
                    <a:pt x="840397" y="1601194"/>
                    <a:pt x="606737" y="1636837"/>
                    <a:pt x="546672" y="1644097"/>
                  </a:cubicBezTo>
                  <a:cubicBezTo>
                    <a:pt x="373076" y="1653998"/>
                    <a:pt x="436442" y="1657958"/>
                    <a:pt x="291889" y="1630236"/>
                  </a:cubicBezTo>
                  <a:cubicBezTo>
                    <a:pt x="247665" y="1611754"/>
                    <a:pt x="210702" y="1587332"/>
                    <a:pt x="181000" y="1578092"/>
                  </a:cubicBezTo>
                  <a:cubicBezTo>
                    <a:pt x="146017" y="1563570"/>
                    <a:pt x="147997" y="1524627"/>
                    <a:pt x="143376" y="1494924"/>
                  </a:cubicBezTo>
                  <a:cubicBezTo>
                    <a:pt x="144036" y="1459941"/>
                    <a:pt x="146676" y="1425618"/>
                    <a:pt x="152617" y="1390635"/>
                  </a:cubicBezTo>
                  <a:cubicBezTo>
                    <a:pt x="158558" y="1352352"/>
                    <a:pt x="138096" y="1316709"/>
                    <a:pt x="126215" y="1280406"/>
                  </a:cubicBezTo>
                  <a:cubicBezTo>
                    <a:pt x="110373" y="1236842"/>
                    <a:pt x="47668" y="1116711"/>
                    <a:pt x="47668" y="1116711"/>
                  </a:cubicBezTo>
                  <a:close/>
                </a:path>
              </a:pathLst>
            </a:custGeom>
            <a:solidFill>
              <a:srgbClr val="FEAB77"/>
            </a:solidFill>
            <a:ln w="342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D4E1B38-8939-4831-B576-5DDEE45EE7FC}"/>
                </a:ext>
              </a:extLst>
            </p:cNvPr>
            <p:cNvSpPr/>
            <p:nvPr/>
          </p:nvSpPr>
          <p:spPr>
            <a:xfrm>
              <a:off x="4403784" y="4601432"/>
              <a:ext cx="251435" cy="287271"/>
            </a:xfrm>
            <a:custGeom>
              <a:avLst/>
              <a:gdLst>
                <a:gd name="connsiteX0" fmla="*/ 90428 w 332189"/>
                <a:gd name="connsiteY0" fmla="*/ 0 h 379533"/>
                <a:gd name="connsiteX1" fmla="*/ 325408 w 332189"/>
                <a:gd name="connsiteY1" fmla="*/ 260723 h 379533"/>
                <a:gd name="connsiteX2" fmla="*/ 330689 w 332189"/>
                <a:gd name="connsiteY2" fmla="*/ 274584 h 379533"/>
                <a:gd name="connsiteX3" fmla="*/ 238941 w 332189"/>
                <a:gd name="connsiteY3" fmla="*/ 379533 h 379533"/>
                <a:gd name="connsiteX4" fmla="*/ 0 w 332189"/>
                <a:gd name="connsiteY4" fmla="*/ 70626 h 379533"/>
                <a:gd name="connsiteX5" fmla="*/ 90428 w 332189"/>
                <a:gd name="connsiteY5" fmla="*/ 0 h 3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89" h="379533">
                  <a:moveTo>
                    <a:pt x="90428" y="0"/>
                  </a:moveTo>
                  <a:cubicBezTo>
                    <a:pt x="123430" y="26402"/>
                    <a:pt x="310227" y="254782"/>
                    <a:pt x="325408" y="260723"/>
                  </a:cubicBezTo>
                  <a:cubicBezTo>
                    <a:pt x="330029" y="264023"/>
                    <a:pt x="334649" y="269963"/>
                    <a:pt x="330689" y="274584"/>
                  </a:cubicBezTo>
                  <a:cubicBezTo>
                    <a:pt x="302966" y="312207"/>
                    <a:pt x="278544" y="352471"/>
                    <a:pt x="238941" y="379533"/>
                  </a:cubicBezTo>
                  <a:cubicBezTo>
                    <a:pt x="154453" y="284485"/>
                    <a:pt x="74586" y="173595"/>
                    <a:pt x="0" y="70626"/>
                  </a:cubicBezTo>
                  <a:cubicBezTo>
                    <a:pt x="35643" y="33003"/>
                    <a:pt x="62045" y="13201"/>
                    <a:pt x="90428" y="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B93CD20-11B1-4DFA-AC52-DD13BBBB93E7}"/>
                </a:ext>
              </a:extLst>
            </p:cNvPr>
            <p:cNvSpPr/>
            <p:nvPr/>
          </p:nvSpPr>
          <p:spPr>
            <a:xfrm>
              <a:off x="2299970" y="3098811"/>
              <a:ext cx="124900" cy="58277"/>
            </a:xfrm>
            <a:custGeom>
              <a:avLst/>
              <a:gdLst>
                <a:gd name="connsiteX0" fmla="*/ 0 w 165014"/>
                <a:gd name="connsiteY0" fmla="*/ 76996 h 76995"/>
                <a:gd name="connsiteX1" fmla="*/ 165014 w 165014"/>
                <a:gd name="connsiteY1" fmla="*/ 34752 h 76995"/>
                <a:gd name="connsiteX2" fmla="*/ 0 w 165014"/>
                <a:gd name="connsiteY2" fmla="*/ 76996 h 76995"/>
              </a:gdLst>
              <a:ahLst/>
              <a:cxnLst>
                <a:cxn ang="0">
                  <a:pos x="connsiteX0" y="connsiteY0"/>
                </a:cxn>
                <a:cxn ang="0">
                  <a:pos x="connsiteX1" y="connsiteY1"/>
                </a:cxn>
                <a:cxn ang="0">
                  <a:pos x="connsiteX2" y="connsiteY2"/>
                </a:cxn>
              </a:cxnLst>
              <a:rect l="l" t="t" r="r" b="b"/>
              <a:pathLst>
                <a:path w="165014" h="76995">
                  <a:moveTo>
                    <a:pt x="0" y="76996"/>
                  </a:moveTo>
                  <a:cubicBezTo>
                    <a:pt x="31683" y="-6172"/>
                    <a:pt x="108250" y="-24653"/>
                    <a:pt x="165014" y="34752"/>
                  </a:cubicBezTo>
                  <a:cubicBezTo>
                    <a:pt x="110230" y="48613"/>
                    <a:pt x="57425" y="62474"/>
                    <a:pt x="0" y="7699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4F9D087-90CF-4F08-8B35-6F9B6ABB6E6F}"/>
                </a:ext>
              </a:extLst>
            </p:cNvPr>
            <p:cNvSpPr/>
            <p:nvPr/>
          </p:nvSpPr>
          <p:spPr>
            <a:xfrm>
              <a:off x="2665677" y="3358927"/>
              <a:ext cx="29476" cy="28477"/>
            </a:xfrm>
            <a:custGeom>
              <a:avLst/>
              <a:gdLst>
                <a:gd name="connsiteX0" fmla="*/ 38943 w 38943"/>
                <a:gd name="connsiteY0" fmla="*/ 0 h 37623"/>
                <a:gd name="connsiteX1" fmla="*/ 0 w 38943"/>
                <a:gd name="connsiteY1" fmla="*/ 37623 h 37623"/>
                <a:gd name="connsiteX2" fmla="*/ 38943 w 38943"/>
                <a:gd name="connsiteY2" fmla="*/ 0 h 37623"/>
              </a:gdLst>
              <a:ahLst/>
              <a:cxnLst>
                <a:cxn ang="0">
                  <a:pos x="connsiteX0" y="connsiteY0"/>
                </a:cxn>
                <a:cxn ang="0">
                  <a:pos x="connsiteX1" y="connsiteY1"/>
                </a:cxn>
                <a:cxn ang="0">
                  <a:pos x="connsiteX2" y="connsiteY2"/>
                </a:cxn>
              </a:cxnLst>
              <a:rect l="l" t="t" r="r" b="b"/>
              <a:pathLst>
                <a:path w="38943" h="37623">
                  <a:moveTo>
                    <a:pt x="38943" y="0"/>
                  </a:moveTo>
                  <a:cubicBezTo>
                    <a:pt x="32343" y="25742"/>
                    <a:pt x="19802" y="32343"/>
                    <a:pt x="0" y="37623"/>
                  </a:cubicBezTo>
                  <a:cubicBezTo>
                    <a:pt x="7261" y="19142"/>
                    <a:pt x="17822" y="10561"/>
                    <a:pt x="38943" y="0"/>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20D1247-4595-4DCB-B51D-4CA734317DF8}"/>
                </a:ext>
              </a:extLst>
            </p:cNvPr>
            <p:cNvSpPr/>
            <p:nvPr/>
          </p:nvSpPr>
          <p:spPr>
            <a:xfrm>
              <a:off x="1852754" y="3892002"/>
              <a:ext cx="1168176" cy="2630422"/>
            </a:xfrm>
            <a:custGeom>
              <a:avLst/>
              <a:gdLst>
                <a:gd name="connsiteX0" fmla="*/ 248940 w 1543364"/>
                <a:gd name="connsiteY0" fmla="*/ 2975540 h 3475242"/>
                <a:gd name="connsiteX1" fmla="*/ 72704 w 1543364"/>
                <a:gd name="connsiteY1" fmla="*/ 2116805 h 3475242"/>
                <a:gd name="connsiteX2" fmla="*/ 48942 w 1543364"/>
                <a:gd name="connsiteY2" fmla="*/ 1867963 h 3475242"/>
                <a:gd name="connsiteX3" fmla="*/ 1418 w 1543364"/>
                <a:gd name="connsiteY3" fmla="*/ 1180843 h 3475242"/>
                <a:gd name="connsiteX4" fmla="*/ 23860 w 1543364"/>
                <a:gd name="connsiteY4" fmla="*/ 419137 h 3475242"/>
                <a:gd name="connsiteX5" fmla="*/ 43002 w 1543364"/>
                <a:gd name="connsiteY5" fmla="*/ 146533 h 3475242"/>
                <a:gd name="connsiteX6" fmla="*/ 54223 w 1543364"/>
                <a:gd name="connsiteY6" fmla="*/ 0 h 3475242"/>
                <a:gd name="connsiteX7" fmla="*/ 148611 w 1543364"/>
                <a:gd name="connsiteY7" fmla="*/ 158414 h 3475242"/>
                <a:gd name="connsiteX8" fmla="*/ 447617 w 1543364"/>
                <a:gd name="connsiteY8" fmla="*/ 269964 h 3475242"/>
                <a:gd name="connsiteX9" fmla="*/ 674017 w 1543364"/>
                <a:gd name="connsiteY9" fmla="*/ 201318 h 3475242"/>
                <a:gd name="connsiteX10" fmla="*/ 758505 w 1543364"/>
                <a:gd name="connsiteY10" fmla="*/ 108910 h 3475242"/>
                <a:gd name="connsiteX11" fmla="*/ 775006 w 1543364"/>
                <a:gd name="connsiteY11" fmla="*/ 40923 h 3475242"/>
                <a:gd name="connsiteX12" fmla="*/ 823190 w 1543364"/>
                <a:gd name="connsiteY12" fmla="*/ 262703 h 3475242"/>
                <a:gd name="connsiteX13" fmla="*/ 1099754 w 1543364"/>
                <a:gd name="connsiteY13" fmla="*/ 1077214 h 3475242"/>
                <a:gd name="connsiteX14" fmla="*/ 1366418 w 1543364"/>
                <a:gd name="connsiteY14" fmla="*/ 2444854 h 3475242"/>
                <a:gd name="connsiteX15" fmla="*/ 1514271 w 1543364"/>
                <a:gd name="connsiteY15" fmla="*/ 3205901 h 3475242"/>
                <a:gd name="connsiteX16" fmla="*/ 1540673 w 1543364"/>
                <a:gd name="connsiteY16" fmla="*/ 3344513 h 3475242"/>
                <a:gd name="connsiteX17" fmla="*/ 1511630 w 1543364"/>
                <a:gd name="connsiteY17" fmla="*/ 3387417 h 3475242"/>
                <a:gd name="connsiteX18" fmla="*/ 1224505 w 1543364"/>
                <a:gd name="connsiteY18" fmla="*/ 3428340 h 3475242"/>
                <a:gd name="connsiteX19" fmla="*/ 503062 w 1543364"/>
                <a:gd name="connsiteY19" fmla="*/ 3463323 h 3475242"/>
                <a:gd name="connsiteX20" fmla="*/ 309005 w 1543364"/>
                <a:gd name="connsiteY20" fmla="*/ 3475204 h 3475242"/>
                <a:gd name="connsiteX21" fmla="*/ 248940 w 1543364"/>
                <a:gd name="connsiteY21" fmla="*/ 2975540 h 347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64" h="3475242">
                  <a:moveTo>
                    <a:pt x="248940" y="2975540"/>
                  </a:moveTo>
                  <a:cubicBezTo>
                    <a:pt x="189535" y="2689735"/>
                    <a:pt x="132110" y="2402610"/>
                    <a:pt x="72704" y="2116805"/>
                  </a:cubicBezTo>
                  <a:cubicBezTo>
                    <a:pt x="55543" y="2034298"/>
                    <a:pt x="54883" y="1951131"/>
                    <a:pt x="48942" y="1867963"/>
                  </a:cubicBezTo>
                  <a:cubicBezTo>
                    <a:pt x="31781" y="1638923"/>
                    <a:pt x="14619" y="1409883"/>
                    <a:pt x="1418" y="1180843"/>
                  </a:cubicBezTo>
                  <a:cubicBezTo>
                    <a:pt x="-6503" y="1042231"/>
                    <a:pt x="21220" y="517485"/>
                    <a:pt x="23860" y="419137"/>
                  </a:cubicBezTo>
                  <a:cubicBezTo>
                    <a:pt x="25840" y="349831"/>
                    <a:pt x="36401" y="215839"/>
                    <a:pt x="43002" y="146533"/>
                  </a:cubicBezTo>
                  <a:cubicBezTo>
                    <a:pt x="41022" y="83827"/>
                    <a:pt x="43002" y="91088"/>
                    <a:pt x="54223" y="0"/>
                  </a:cubicBezTo>
                  <a:cubicBezTo>
                    <a:pt x="91846" y="134652"/>
                    <a:pt x="108348" y="122111"/>
                    <a:pt x="148611" y="158414"/>
                  </a:cubicBezTo>
                  <a:cubicBezTo>
                    <a:pt x="270722" y="235641"/>
                    <a:pt x="314946" y="260723"/>
                    <a:pt x="447617" y="269964"/>
                  </a:cubicBezTo>
                  <a:cubicBezTo>
                    <a:pt x="563787" y="252142"/>
                    <a:pt x="617252" y="239601"/>
                    <a:pt x="674017" y="201318"/>
                  </a:cubicBezTo>
                  <a:cubicBezTo>
                    <a:pt x="731442" y="150493"/>
                    <a:pt x="735403" y="145213"/>
                    <a:pt x="758505" y="108910"/>
                  </a:cubicBezTo>
                  <a:cubicBezTo>
                    <a:pt x="771706" y="71286"/>
                    <a:pt x="763785" y="20462"/>
                    <a:pt x="775006" y="40923"/>
                  </a:cubicBezTo>
                  <a:cubicBezTo>
                    <a:pt x="788207" y="54785"/>
                    <a:pt x="802068" y="219139"/>
                    <a:pt x="823190" y="262703"/>
                  </a:cubicBezTo>
                  <a:cubicBezTo>
                    <a:pt x="910318" y="542568"/>
                    <a:pt x="1018567" y="796030"/>
                    <a:pt x="1099754" y="1077214"/>
                  </a:cubicBezTo>
                  <a:cubicBezTo>
                    <a:pt x="1136718" y="1204605"/>
                    <a:pt x="1303712" y="2119445"/>
                    <a:pt x="1366418" y="2444854"/>
                  </a:cubicBezTo>
                  <a:cubicBezTo>
                    <a:pt x="1415262" y="2698316"/>
                    <a:pt x="1465426" y="2952438"/>
                    <a:pt x="1514271" y="3205901"/>
                  </a:cubicBezTo>
                  <a:cubicBezTo>
                    <a:pt x="1523511" y="3252105"/>
                    <a:pt x="1528792" y="3299629"/>
                    <a:pt x="1540673" y="3344513"/>
                  </a:cubicBezTo>
                  <a:cubicBezTo>
                    <a:pt x="1549254" y="3375535"/>
                    <a:pt x="1536712" y="3382136"/>
                    <a:pt x="1511630" y="3387417"/>
                  </a:cubicBezTo>
                  <a:cubicBezTo>
                    <a:pt x="1417242" y="3408538"/>
                    <a:pt x="1320874" y="3419759"/>
                    <a:pt x="1224505" y="3428340"/>
                  </a:cubicBezTo>
                  <a:cubicBezTo>
                    <a:pt x="984244" y="3449462"/>
                    <a:pt x="743983" y="3458042"/>
                    <a:pt x="503062" y="3463323"/>
                  </a:cubicBezTo>
                  <a:cubicBezTo>
                    <a:pt x="438376" y="3464643"/>
                    <a:pt x="373691" y="3471244"/>
                    <a:pt x="309005" y="3475204"/>
                  </a:cubicBezTo>
                  <a:cubicBezTo>
                    <a:pt x="290523" y="3479825"/>
                    <a:pt x="268081" y="3069269"/>
                    <a:pt x="248940" y="2975540"/>
                  </a:cubicBezTo>
                  <a:close/>
                </a:path>
              </a:pathLst>
            </a:custGeom>
            <a:solidFill>
              <a:schemeClr val="bg1">
                <a:lumMod val="85000"/>
              </a:schemeClr>
            </a:solidFill>
            <a:ln w="659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BBB2FBD-6BA7-4CF8-8D5C-80BFDBAEF189}"/>
                </a:ext>
              </a:extLst>
            </p:cNvPr>
            <p:cNvSpPr/>
            <p:nvPr/>
          </p:nvSpPr>
          <p:spPr>
            <a:xfrm>
              <a:off x="2120158" y="4096642"/>
              <a:ext cx="558318" cy="2268576"/>
            </a:xfrm>
            <a:custGeom>
              <a:avLst/>
              <a:gdLst>
                <a:gd name="connsiteX0" fmla="*/ 221061 w 737634"/>
                <a:gd name="connsiteY0" fmla="*/ 100587 h 2997181"/>
                <a:gd name="connsiteX1" fmla="*/ 215121 w 737634"/>
                <a:gd name="connsiteY1" fmla="*/ 139530 h 2997181"/>
                <a:gd name="connsiteX2" fmla="*/ 218421 w 737634"/>
                <a:gd name="connsiteY2" fmla="*/ 344148 h 2997181"/>
                <a:gd name="connsiteX3" fmla="*/ 734586 w 737634"/>
                <a:gd name="connsiteY3" fmla="*/ 2748078 h 2997181"/>
                <a:gd name="connsiteX4" fmla="*/ 708844 w 737634"/>
                <a:gd name="connsiteY4" fmla="*/ 2823325 h 2997181"/>
                <a:gd name="connsiteX5" fmla="*/ 553070 w 737634"/>
                <a:gd name="connsiteY5" fmla="*/ 2988340 h 2997181"/>
                <a:gd name="connsiteX6" fmla="*/ 519407 w 737634"/>
                <a:gd name="connsiteY6" fmla="*/ 2985699 h 2997181"/>
                <a:gd name="connsiteX7" fmla="*/ 342512 w 737634"/>
                <a:gd name="connsiteY7" fmla="*/ 2772501 h 2997181"/>
                <a:gd name="connsiteX8" fmla="*/ 325350 w 737634"/>
                <a:gd name="connsiteY8" fmla="*/ 2730917 h 2997181"/>
                <a:gd name="connsiteX9" fmla="*/ 92350 w 737634"/>
                <a:gd name="connsiteY9" fmla="*/ 335567 h 2997181"/>
                <a:gd name="connsiteX10" fmla="*/ 16443 w 737634"/>
                <a:gd name="connsiteY10" fmla="*/ 175173 h 2997181"/>
                <a:gd name="connsiteX11" fmla="*/ 11163 w 737634"/>
                <a:gd name="connsiteY11" fmla="*/ 115108 h 2997181"/>
                <a:gd name="connsiteX12" fmla="*/ 73208 w 737634"/>
                <a:gd name="connsiteY12" fmla="*/ 14119 h 2997181"/>
                <a:gd name="connsiteX13" fmla="*/ 106211 w 737634"/>
                <a:gd name="connsiteY13" fmla="*/ 7518 h 2997181"/>
                <a:gd name="connsiteX14" fmla="*/ 203240 w 737634"/>
                <a:gd name="connsiteY14" fmla="*/ 75504 h 2997181"/>
                <a:gd name="connsiteX15" fmla="*/ 221061 w 737634"/>
                <a:gd name="connsiteY15" fmla="*/ 100587 h 299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7634" h="2997181">
                  <a:moveTo>
                    <a:pt x="221061" y="100587"/>
                  </a:moveTo>
                  <a:cubicBezTo>
                    <a:pt x="219081" y="113788"/>
                    <a:pt x="218421" y="126989"/>
                    <a:pt x="215121" y="139530"/>
                  </a:cubicBezTo>
                  <a:cubicBezTo>
                    <a:pt x="197299" y="208176"/>
                    <a:pt x="203240" y="274842"/>
                    <a:pt x="218421" y="344148"/>
                  </a:cubicBezTo>
                  <a:cubicBezTo>
                    <a:pt x="306869" y="738862"/>
                    <a:pt x="642178" y="2334882"/>
                    <a:pt x="734586" y="2748078"/>
                  </a:cubicBezTo>
                  <a:cubicBezTo>
                    <a:pt x="741847" y="2781081"/>
                    <a:pt x="737226" y="2801543"/>
                    <a:pt x="708844" y="2823325"/>
                  </a:cubicBezTo>
                  <a:cubicBezTo>
                    <a:pt x="648779" y="2868869"/>
                    <a:pt x="611155" y="2938835"/>
                    <a:pt x="553070" y="2988340"/>
                  </a:cubicBezTo>
                  <a:cubicBezTo>
                    <a:pt x="539209" y="3000221"/>
                    <a:pt x="531288" y="3000880"/>
                    <a:pt x="519407" y="2985699"/>
                  </a:cubicBezTo>
                  <a:cubicBezTo>
                    <a:pt x="461322" y="2913753"/>
                    <a:pt x="401917" y="2843127"/>
                    <a:pt x="342512" y="2772501"/>
                  </a:cubicBezTo>
                  <a:cubicBezTo>
                    <a:pt x="331951" y="2759959"/>
                    <a:pt x="326670" y="2746758"/>
                    <a:pt x="325350" y="2730917"/>
                  </a:cubicBezTo>
                  <a:cubicBezTo>
                    <a:pt x="298948" y="2461613"/>
                    <a:pt x="102911" y="503882"/>
                    <a:pt x="92350" y="335567"/>
                  </a:cubicBezTo>
                  <a:cubicBezTo>
                    <a:pt x="88390" y="267581"/>
                    <a:pt x="60007" y="219397"/>
                    <a:pt x="16443" y="175173"/>
                  </a:cubicBezTo>
                  <a:cubicBezTo>
                    <a:pt x="-2699" y="156031"/>
                    <a:pt x="-5999" y="138870"/>
                    <a:pt x="11163" y="115108"/>
                  </a:cubicBezTo>
                  <a:cubicBezTo>
                    <a:pt x="34265" y="83425"/>
                    <a:pt x="54066" y="48442"/>
                    <a:pt x="73208" y="14119"/>
                  </a:cubicBezTo>
                  <a:cubicBezTo>
                    <a:pt x="83109" y="-3042"/>
                    <a:pt x="91030" y="-3702"/>
                    <a:pt x="106211" y="7518"/>
                  </a:cubicBezTo>
                  <a:cubicBezTo>
                    <a:pt x="137894" y="31281"/>
                    <a:pt x="170897" y="53063"/>
                    <a:pt x="203240" y="75504"/>
                  </a:cubicBezTo>
                  <a:cubicBezTo>
                    <a:pt x="213140" y="81445"/>
                    <a:pt x="225021" y="86065"/>
                    <a:pt x="221061" y="100587"/>
                  </a:cubicBezTo>
                  <a:close/>
                </a:path>
              </a:pathLst>
            </a:custGeom>
            <a:solidFill>
              <a:schemeClr val="accent2"/>
            </a:solidFill>
            <a:ln w="659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C42BD6A-D558-45ED-A06B-194E011347CF}"/>
                </a:ext>
              </a:extLst>
            </p:cNvPr>
            <p:cNvSpPr/>
            <p:nvPr/>
          </p:nvSpPr>
          <p:spPr>
            <a:xfrm>
              <a:off x="2351728" y="3163980"/>
              <a:ext cx="81296" cy="89035"/>
            </a:xfrm>
            <a:custGeom>
              <a:avLst/>
              <a:gdLst>
                <a:gd name="connsiteX0" fmla="*/ 94481 w 107406"/>
                <a:gd name="connsiteY0" fmla="*/ 47786 h 117632"/>
                <a:gd name="connsiteX1" fmla="*/ 66629 w 107406"/>
                <a:gd name="connsiteY1" fmla="*/ 106603 h 117632"/>
                <a:gd name="connsiteX2" fmla="*/ 12926 w 107406"/>
                <a:gd name="connsiteY2" fmla="*/ 69846 h 117632"/>
                <a:gd name="connsiteX3" fmla="*/ 40778 w 107406"/>
                <a:gd name="connsiteY3" fmla="*/ 11030 h 117632"/>
                <a:gd name="connsiteX4" fmla="*/ 94481 w 107406"/>
                <a:gd name="connsiteY4" fmla="*/ 47786 h 117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06" h="117632">
                  <a:moveTo>
                    <a:pt x="94481" y="47786"/>
                  </a:moveTo>
                  <a:cubicBezTo>
                    <a:pt x="101620" y="74178"/>
                    <a:pt x="89150" y="100511"/>
                    <a:pt x="66629" y="106603"/>
                  </a:cubicBezTo>
                  <a:cubicBezTo>
                    <a:pt x="44108" y="112694"/>
                    <a:pt x="20064" y="96238"/>
                    <a:pt x="12926" y="69846"/>
                  </a:cubicBezTo>
                  <a:cubicBezTo>
                    <a:pt x="5787" y="43454"/>
                    <a:pt x="18257" y="17121"/>
                    <a:pt x="40778" y="11030"/>
                  </a:cubicBezTo>
                  <a:cubicBezTo>
                    <a:pt x="63299" y="4938"/>
                    <a:pt x="87343" y="21395"/>
                    <a:pt x="94481" y="47786"/>
                  </a:cubicBezTo>
                  <a:close/>
                </a:path>
              </a:pathLst>
            </a:custGeom>
            <a:solidFill>
              <a:schemeClr val="tx1">
                <a:lumMod val="75000"/>
                <a:lumOff val="25000"/>
              </a:schemeClr>
            </a:solidFill>
            <a:ln w="659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B4B62F0-07DD-486C-979A-5A7D8A92D8B0}"/>
                </a:ext>
              </a:extLst>
            </p:cNvPr>
            <p:cNvSpPr/>
            <p:nvPr/>
          </p:nvSpPr>
          <p:spPr>
            <a:xfrm>
              <a:off x="1105926" y="6302973"/>
              <a:ext cx="253797" cy="257079"/>
            </a:xfrm>
            <a:custGeom>
              <a:avLst/>
              <a:gdLst>
                <a:gd name="connsiteX0" fmla="*/ 335309 w 335309"/>
                <a:gd name="connsiteY0" fmla="*/ 24549 h 339646"/>
                <a:gd name="connsiteX1" fmla="*/ 260723 w 335309"/>
                <a:gd name="connsiteY1" fmla="*/ 127 h 339646"/>
                <a:gd name="connsiteX2" fmla="*/ 168315 w 335309"/>
                <a:gd name="connsiteY2" fmla="*/ 96496 h 339646"/>
                <a:gd name="connsiteX3" fmla="*/ 0 w 335309"/>
                <a:gd name="connsiteY3" fmla="*/ 328176 h 339646"/>
                <a:gd name="connsiteX4" fmla="*/ 95048 w 335309"/>
                <a:gd name="connsiteY4" fmla="*/ 328176 h 339646"/>
                <a:gd name="connsiteX5" fmla="*/ 189437 w 335309"/>
                <a:gd name="connsiteY5" fmla="*/ 301773 h 339646"/>
                <a:gd name="connsiteX6" fmla="*/ 318808 w 335309"/>
                <a:gd name="connsiteY6" fmla="*/ 337417 h 339646"/>
                <a:gd name="connsiteX7" fmla="*/ 324088 w 335309"/>
                <a:gd name="connsiteY7" fmla="*/ 161181 h 339646"/>
                <a:gd name="connsiteX8" fmla="*/ 335309 w 335309"/>
                <a:gd name="connsiteY8" fmla="*/ 24549 h 3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309" h="339646">
                  <a:moveTo>
                    <a:pt x="335309" y="24549"/>
                  </a:moveTo>
                  <a:cubicBezTo>
                    <a:pt x="328709" y="19929"/>
                    <a:pt x="283825" y="-1853"/>
                    <a:pt x="260723" y="127"/>
                  </a:cubicBezTo>
                  <a:cubicBezTo>
                    <a:pt x="231020" y="21249"/>
                    <a:pt x="189437" y="68113"/>
                    <a:pt x="168315" y="96496"/>
                  </a:cubicBezTo>
                  <a:cubicBezTo>
                    <a:pt x="163694" y="103096"/>
                    <a:pt x="50824" y="262830"/>
                    <a:pt x="0" y="328176"/>
                  </a:cubicBezTo>
                  <a:cubicBezTo>
                    <a:pt x="31023" y="340717"/>
                    <a:pt x="66006" y="345997"/>
                    <a:pt x="95048" y="328176"/>
                  </a:cubicBezTo>
                  <a:cubicBezTo>
                    <a:pt x="122111" y="311014"/>
                    <a:pt x="158414" y="291213"/>
                    <a:pt x="189437" y="301773"/>
                  </a:cubicBezTo>
                  <a:cubicBezTo>
                    <a:pt x="228380" y="314975"/>
                    <a:pt x="279204" y="327516"/>
                    <a:pt x="318808" y="337417"/>
                  </a:cubicBezTo>
                  <a:lnTo>
                    <a:pt x="324088" y="161181"/>
                  </a:lnTo>
                  <a:lnTo>
                    <a:pt x="335309" y="24549"/>
                  </a:lnTo>
                  <a:close/>
                </a:path>
              </a:pathLst>
            </a:custGeom>
            <a:solidFill>
              <a:schemeClr val="bg1">
                <a:lumMod val="85000"/>
              </a:schemeClr>
            </a:solidFill>
            <a:ln w="659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D444022-F5B9-4C19-90D2-B299F3AF20C3}"/>
                </a:ext>
              </a:extLst>
            </p:cNvPr>
            <p:cNvSpPr/>
            <p:nvPr/>
          </p:nvSpPr>
          <p:spPr>
            <a:xfrm>
              <a:off x="1343086" y="6226990"/>
              <a:ext cx="744560" cy="454775"/>
            </a:xfrm>
            <a:custGeom>
              <a:avLst/>
              <a:gdLst>
                <a:gd name="connsiteX0" fmla="*/ 945401 w 983694"/>
                <a:gd name="connsiteY0" fmla="*/ 155299 h 600838"/>
                <a:gd name="connsiteX1" fmla="*/ 811409 w 983694"/>
                <a:gd name="connsiteY1" fmla="*/ 71472 h 600838"/>
                <a:gd name="connsiteX2" fmla="*/ 493261 w 983694"/>
                <a:gd name="connsiteY2" fmla="*/ 10086 h 600838"/>
                <a:gd name="connsiteX3" fmla="*/ 238479 w 983694"/>
                <a:gd name="connsiteY3" fmla="*/ 105795 h 600838"/>
                <a:gd name="connsiteX4" fmla="*/ 139470 w 983694"/>
                <a:gd name="connsiteY4" fmla="*/ 115696 h 600838"/>
                <a:gd name="connsiteX5" fmla="*/ 25280 w 983694"/>
                <a:gd name="connsiteY5" fmla="*/ 132857 h 600838"/>
                <a:gd name="connsiteX6" fmla="*/ 198 w 983694"/>
                <a:gd name="connsiteY6" fmla="*/ 437144 h 600838"/>
                <a:gd name="connsiteX7" fmla="*/ 198 w 983694"/>
                <a:gd name="connsiteY7" fmla="*/ 437144 h 600838"/>
                <a:gd name="connsiteX8" fmla="*/ 198 w 983694"/>
                <a:gd name="connsiteY8" fmla="*/ 437144 h 600838"/>
                <a:gd name="connsiteX9" fmla="*/ 21320 w 983694"/>
                <a:gd name="connsiteY9" fmla="*/ 451005 h 600838"/>
                <a:gd name="connsiteX10" fmla="*/ 272142 w 983694"/>
                <a:gd name="connsiteY10" fmla="*/ 549354 h 600838"/>
                <a:gd name="connsiteX11" fmla="*/ 351349 w 983694"/>
                <a:gd name="connsiteY11" fmla="*/ 580377 h 600838"/>
                <a:gd name="connsiteX12" fmla="*/ 411414 w 983694"/>
                <a:gd name="connsiteY12" fmla="*/ 596218 h 600838"/>
                <a:gd name="connsiteX13" fmla="*/ 783026 w 983694"/>
                <a:gd name="connsiteY13" fmla="*/ 600838 h 600838"/>
                <a:gd name="connsiteX14" fmla="*/ 822630 w 983694"/>
                <a:gd name="connsiteY14" fmla="*/ 583677 h 600838"/>
                <a:gd name="connsiteX15" fmla="*/ 952661 w 983694"/>
                <a:gd name="connsiteY15" fmla="*/ 435164 h 600838"/>
                <a:gd name="connsiteX16" fmla="*/ 978404 w 983694"/>
                <a:gd name="connsiteY16" fmla="*/ 390280 h 600838"/>
                <a:gd name="connsiteX17" fmla="*/ 983684 w 983694"/>
                <a:gd name="connsiteY17" fmla="*/ 218005 h 600838"/>
                <a:gd name="connsiteX18" fmla="*/ 945401 w 983694"/>
                <a:gd name="connsiteY18" fmla="*/ 155299 h 60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3694" h="600838">
                  <a:moveTo>
                    <a:pt x="945401" y="155299"/>
                  </a:moveTo>
                  <a:cubicBezTo>
                    <a:pt x="900517" y="127577"/>
                    <a:pt x="856953" y="97874"/>
                    <a:pt x="811409" y="71472"/>
                  </a:cubicBezTo>
                  <a:cubicBezTo>
                    <a:pt x="713060" y="14707"/>
                    <a:pt x="608111" y="-17636"/>
                    <a:pt x="493261" y="10086"/>
                  </a:cubicBezTo>
                  <a:cubicBezTo>
                    <a:pt x="404153" y="31208"/>
                    <a:pt x="320326" y="65531"/>
                    <a:pt x="238479" y="105795"/>
                  </a:cubicBezTo>
                  <a:cubicBezTo>
                    <a:pt x="206796" y="118996"/>
                    <a:pt x="172473" y="110415"/>
                    <a:pt x="139470" y="115696"/>
                  </a:cubicBezTo>
                  <a:cubicBezTo>
                    <a:pt x="101847" y="121636"/>
                    <a:pt x="63563" y="132857"/>
                    <a:pt x="25280" y="132857"/>
                  </a:cubicBezTo>
                  <a:cubicBezTo>
                    <a:pt x="11419" y="132857"/>
                    <a:pt x="-1782" y="424603"/>
                    <a:pt x="198" y="437144"/>
                  </a:cubicBezTo>
                  <a:cubicBezTo>
                    <a:pt x="198" y="437144"/>
                    <a:pt x="198" y="437144"/>
                    <a:pt x="198" y="437144"/>
                  </a:cubicBezTo>
                  <a:cubicBezTo>
                    <a:pt x="198" y="437144"/>
                    <a:pt x="198" y="437144"/>
                    <a:pt x="198" y="437144"/>
                  </a:cubicBezTo>
                  <a:cubicBezTo>
                    <a:pt x="4818" y="445725"/>
                    <a:pt x="13399" y="448365"/>
                    <a:pt x="21320" y="451005"/>
                  </a:cubicBezTo>
                  <a:cubicBezTo>
                    <a:pt x="105147" y="483348"/>
                    <a:pt x="188974" y="516351"/>
                    <a:pt x="272142" y="549354"/>
                  </a:cubicBezTo>
                  <a:cubicBezTo>
                    <a:pt x="298544" y="559915"/>
                    <a:pt x="324946" y="570476"/>
                    <a:pt x="351349" y="580377"/>
                  </a:cubicBezTo>
                  <a:cubicBezTo>
                    <a:pt x="370490" y="587637"/>
                    <a:pt x="389632" y="596218"/>
                    <a:pt x="411414" y="596218"/>
                  </a:cubicBezTo>
                  <a:cubicBezTo>
                    <a:pt x="535505" y="596878"/>
                    <a:pt x="658936" y="598858"/>
                    <a:pt x="783026" y="600838"/>
                  </a:cubicBezTo>
                  <a:cubicBezTo>
                    <a:pt x="799528" y="600838"/>
                    <a:pt x="811409" y="596878"/>
                    <a:pt x="822630" y="583677"/>
                  </a:cubicBezTo>
                  <a:cubicBezTo>
                    <a:pt x="865534" y="533513"/>
                    <a:pt x="909098" y="484008"/>
                    <a:pt x="952661" y="435164"/>
                  </a:cubicBezTo>
                  <a:cubicBezTo>
                    <a:pt x="964542" y="421963"/>
                    <a:pt x="973783" y="407441"/>
                    <a:pt x="978404" y="390280"/>
                  </a:cubicBezTo>
                  <a:cubicBezTo>
                    <a:pt x="963882" y="353977"/>
                    <a:pt x="983684" y="243747"/>
                    <a:pt x="983684" y="218005"/>
                  </a:cubicBezTo>
                  <a:cubicBezTo>
                    <a:pt x="984344" y="218665"/>
                    <a:pt x="955302" y="161900"/>
                    <a:pt x="945401" y="155299"/>
                  </a:cubicBez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reeform: Shape 31">
              <a:extLst>
                <a:ext uri="{FF2B5EF4-FFF2-40B4-BE49-F238E27FC236}">
                  <a16:creationId xmlns:a16="http://schemas.microsoft.com/office/drawing/2014/main" id="{972F4F1D-FD1F-4978-B332-5F1234ABC850}"/>
                </a:ext>
              </a:extLst>
            </p:cNvPr>
            <p:cNvSpPr/>
            <p:nvPr/>
          </p:nvSpPr>
          <p:spPr>
            <a:xfrm>
              <a:off x="1351230" y="6226990"/>
              <a:ext cx="741474" cy="184687"/>
            </a:xfrm>
            <a:custGeom>
              <a:avLst/>
              <a:gdLst>
                <a:gd name="connsiteX0" fmla="*/ 937942 w 979617"/>
                <a:gd name="connsiteY0" fmla="*/ 155299 h 244005"/>
                <a:gd name="connsiteX1" fmla="*/ 803951 w 979617"/>
                <a:gd name="connsiteY1" fmla="*/ 71472 h 244005"/>
                <a:gd name="connsiteX2" fmla="*/ 485803 w 979617"/>
                <a:gd name="connsiteY2" fmla="*/ 10086 h 244005"/>
                <a:gd name="connsiteX3" fmla="*/ 231020 w 979617"/>
                <a:gd name="connsiteY3" fmla="*/ 105795 h 244005"/>
                <a:gd name="connsiteX4" fmla="*/ 132012 w 979617"/>
                <a:gd name="connsiteY4" fmla="*/ 115696 h 244005"/>
                <a:gd name="connsiteX5" fmla="*/ 11221 w 979617"/>
                <a:gd name="connsiteY5" fmla="*/ 125597 h 244005"/>
                <a:gd name="connsiteX6" fmla="*/ 0 w 979617"/>
                <a:gd name="connsiteY6" fmla="*/ 237146 h 244005"/>
                <a:gd name="connsiteX7" fmla="*/ 686460 w 979617"/>
                <a:gd name="connsiteY7" fmla="*/ 243087 h 244005"/>
                <a:gd name="connsiteX8" fmla="*/ 877877 w 979617"/>
                <a:gd name="connsiteY8" fmla="*/ 242427 h 244005"/>
                <a:gd name="connsiteX9" fmla="*/ 976886 w 979617"/>
                <a:gd name="connsiteY9" fmla="*/ 218665 h 244005"/>
                <a:gd name="connsiteX10" fmla="*/ 976886 w 979617"/>
                <a:gd name="connsiteY10" fmla="*/ 218665 h 244005"/>
                <a:gd name="connsiteX11" fmla="*/ 976886 w 979617"/>
                <a:gd name="connsiteY11" fmla="*/ 218665 h 244005"/>
                <a:gd name="connsiteX12" fmla="*/ 937942 w 979617"/>
                <a:gd name="connsiteY12" fmla="*/ 155299 h 2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617" h="244005">
                  <a:moveTo>
                    <a:pt x="937942" y="155299"/>
                  </a:moveTo>
                  <a:cubicBezTo>
                    <a:pt x="893058" y="127577"/>
                    <a:pt x="849494" y="97874"/>
                    <a:pt x="803951" y="71472"/>
                  </a:cubicBezTo>
                  <a:cubicBezTo>
                    <a:pt x="705602" y="14707"/>
                    <a:pt x="600653" y="-17636"/>
                    <a:pt x="485803" y="10086"/>
                  </a:cubicBezTo>
                  <a:cubicBezTo>
                    <a:pt x="396695" y="31208"/>
                    <a:pt x="312867" y="65531"/>
                    <a:pt x="231020" y="105795"/>
                  </a:cubicBezTo>
                  <a:cubicBezTo>
                    <a:pt x="199338" y="118996"/>
                    <a:pt x="165014" y="110415"/>
                    <a:pt x="132012" y="115696"/>
                  </a:cubicBezTo>
                  <a:cubicBezTo>
                    <a:pt x="94388" y="121636"/>
                    <a:pt x="50164" y="122957"/>
                    <a:pt x="11221" y="125597"/>
                  </a:cubicBezTo>
                  <a:cubicBezTo>
                    <a:pt x="11221" y="142758"/>
                    <a:pt x="4620" y="183022"/>
                    <a:pt x="0" y="237146"/>
                  </a:cubicBezTo>
                  <a:cubicBezTo>
                    <a:pt x="205278" y="233186"/>
                    <a:pt x="480522" y="247707"/>
                    <a:pt x="686460" y="243087"/>
                  </a:cubicBezTo>
                  <a:cubicBezTo>
                    <a:pt x="742565" y="241767"/>
                    <a:pt x="821772" y="245727"/>
                    <a:pt x="877877" y="242427"/>
                  </a:cubicBezTo>
                  <a:cubicBezTo>
                    <a:pt x="905599" y="241107"/>
                    <a:pt x="969625" y="206124"/>
                    <a:pt x="976886" y="218665"/>
                  </a:cubicBezTo>
                  <a:cubicBezTo>
                    <a:pt x="976886" y="218665"/>
                    <a:pt x="976886" y="218665"/>
                    <a:pt x="976886" y="218665"/>
                  </a:cubicBezTo>
                  <a:cubicBezTo>
                    <a:pt x="976886" y="218665"/>
                    <a:pt x="976886" y="218665"/>
                    <a:pt x="976886" y="218665"/>
                  </a:cubicBezTo>
                  <a:cubicBezTo>
                    <a:pt x="990747" y="200183"/>
                    <a:pt x="947843" y="161900"/>
                    <a:pt x="937942" y="155299"/>
                  </a:cubicBezTo>
                  <a:close/>
                </a:path>
              </a:pathLst>
            </a:custGeom>
            <a:solidFill>
              <a:srgbClr val="FEAB77"/>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5" name="Freeform: Shape 34">
            <a:extLst>
              <a:ext uri="{FF2B5EF4-FFF2-40B4-BE49-F238E27FC236}">
                <a16:creationId xmlns:a16="http://schemas.microsoft.com/office/drawing/2014/main" id="{02A96E7E-6A4B-4003-9DBE-94D76DDBE37D}"/>
              </a:ext>
            </a:extLst>
          </p:cNvPr>
          <p:cNvSpPr/>
          <p:nvPr/>
        </p:nvSpPr>
        <p:spPr>
          <a:xfrm>
            <a:off x="3355056" y="3562416"/>
            <a:ext cx="572449" cy="448606"/>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dirty="0"/>
          </a:p>
        </p:txBody>
      </p:sp>
    </p:spTree>
    <p:extLst>
      <p:ext uri="{BB962C8B-B14F-4D97-AF65-F5344CB8AC3E}">
        <p14:creationId xmlns:p14="http://schemas.microsoft.com/office/powerpoint/2010/main" val="28703186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826805" y="386591"/>
            <a:ext cx="6761200" cy="724247"/>
          </a:xfrm>
        </p:spPr>
        <p:txBody>
          <a:bodyPr/>
          <a:lstStyle/>
          <a:p>
            <a:pPr rtl="1"/>
            <a:r>
              <a:rPr lang="fa-IR" altLang="ko-KR" sz="2800" b="1" dirty="0">
                <a:cs typeface="B Titr" panose="00000700000000000000" pitchFamily="2" charset="-78"/>
              </a:rPr>
              <a:t>اجرای چه اقداماتی منجر به این نتایج سبز میشود؟</a:t>
            </a:r>
            <a:endParaRPr lang="ko-KR" altLang="en-US" sz="2800" b="1" dirty="0">
              <a:cs typeface="B Titr" panose="00000700000000000000" pitchFamily="2" charset="-78"/>
            </a:endParaRPr>
          </a:p>
        </p:txBody>
      </p:sp>
      <p:grpSp>
        <p:nvGrpSpPr>
          <p:cNvPr id="3" name="Graphic 11">
            <a:extLst>
              <a:ext uri="{FF2B5EF4-FFF2-40B4-BE49-F238E27FC236}">
                <a16:creationId xmlns:a16="http://schemas.microsoft.com/office/drawing/2014/main" id="{C1A0A90C-3D71-40BE-ACF7-89E9B065C3BF}"/>
              </a:ext>
            </a:extLst>
          </p:cNvPr>
          <p:cNvGrpSpPr/>
          <p:nvPr/>
        </p:nvGrpSpPr>
        <p:grpSpPr>
          <a:xfrm>
            <a:off x="4354862" y="1958250"/>
            <a:ext cx="3706104" cy="4059575"/>
            <a:chOff x="8073436" y="0"/>
            <a:chExt cx="3702715" cy="4059575"/>
          </a:xfrm>
        </p:grpSpPr>
        <p:sp>
          <p:nvSpPr>
            <p:cNvPr id="4" name="Freeform: Shape 3">
              <a:extLst>
                <a:ext uri="{FF2B5EF4-FFF2-40B4-BE49-F238E27FC236}">
                  <a16:creationId xmlns:a16="http://schemas.microsoft.com/office/drawing/2014/main" id="{853D58FC-57B3-45FC-A97B-1286ABFDAD52}"/>
                </a:ext>
              </a:extLst>
            </p:cNvPr>
            <p:cNvSpPr/>
            <p:nvPr/>
          </p:nvSpPr>
          <p:spPr>
            <a:xfrm>
              <a:off x="8073855" y="1676925"/>
              <a:ext cx="547269" cy="2097549"/>
            </a:xfrm>
            <a:custGeom>
              <a:avLst/>
              <a:gdLst>
                <a:gd name="connsiteX0" fmla="*/ 0 w 547269"/>
                <a:gd name="connsiteY0" fmla="*/ 2 h 2097549"/>
                <a:gd name="connsiteX1" fmla="*/ 152600 w 547269"/>
                <a:gd name="connsiteY1" fmla="*/ 337394 h 2097549"/>
                <a:gd name="connsiteX2" fmla="*/ 543925 w 547269"/>
                <a:gd name="connsiteY2" fmla="*/ 653464 h 2097549"/>
                <a:gd name="connsiteX3" fmla="*/ 547269 w 547269"/>
                <a:gd name="connsiteY3" fmla="*/ 2097520 h 2097549"/>
                <a:gd name="connsiteX4" fmla="*/ 298929 w 547269"/>
                <a:gd name="connsiteY4" fmla="*/ 1929451 h 2097549"/>
                <a:gd name="connsiteX5" fmla="*/ 146329 w 547269"/>
                <a:gd name="connsiteY5" fmla="*/ 1787303 h 2097549"/>
                <a:gd name="connsiteX6" fmla="*/ 20904 w 547269"/>
                <a:gd name="connsiteY6" fmla="*/ 1554013 h 2097549"/>
                <a:gd name="connsiteX7" fmla="*/ 1254 w 547269"/>
                <a:gd name="connsiteY7" fmla="*/ 1462453 h 2097549"/>
                <a:gd name="connsiteX8" fmla="*/ 0 w 547269"/>
                <a:gd name="connsiteY8" fmla="*/ 2 h 209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69" h="2097549">
                  <a:moveTo>
                    <a:pt x="0" y="2"/>
                  </a:moveTo>
                  <a:cubicBezTo>
                    <a:pt x="11288" y="-834"/>
                    <a:pt x="98249" y="270501"/>
                    <a:pt x="152600" y="337394"/>
                  </a:cubicBezTo>
                  <a:cubicBezTo>
                    <a:pt x="252103" y="460310"/>
                    <a:pt x="406794" y="577373"/>
                    <a:pt x="543925" y="653464"/>
                  </a:cubicBezTo>
                  <a:cubicBezTo>
                    <a:pt x="543925" y="872957"/>
                    <a:pt x="542671" y="1768907"/>
                    <a:pt x="547269" y="2097520"/>
                  </a:cubicBezTo>
                  <a:cubicBezTo>
                    <a:pt x="547269" y="2099610"/>
                    <a:pt x="373765" y="1990491"/>
                    <a:pt x="298929" y="1929451"/>
                  </a:cubicBezTo>
                  <a:cubicBezTo>
                    <a:pt x="239561" y="1880953"/>
                    <a:pt x="193572" y="1848343"/>
                    <a:pt x="146329" y="1787303"/>
                  </a:cubicBezTo>
                  <a:cubicBezTo>
                    <a:pt x="93232" y="1718319"/>
                    <a:pt x="43481" y="1638466"/>
                    <a:pt x="20904" y="1554013"/>
                  </a:cubicBezTo>
                  <a:cubicBezTo>
                    <a:pt x="13379" y="1526420"/>
                    <a:pt x="2927" y="1490883"/>
                    <a:pt x="1254" y="1462453"/>
                  </a:cubicBezTo>
                  <a:cubicBezTo>
                    <a:pt x="1254" y="1454927"/>
                    <a:pt x="0" y="480378"/>
                    <a:pt x="0" y="2"/>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AC2367F-51E0-41C7-AE37-02E51D54E0ED}"/>
                </a:ext>
              </a:extLst>
            </p:cNvPr>
            <p:cNvSpPr/>
            <p:nvPr/>
          </p:nvSpPr>
          <p:spPr>
            <a:xfrm>
              <a:off x="8074250" y="568173"/>
              <a:ext cx="1850454" cy="694437"/>
            </a:xfrm>
            <a:custGeom>
              <a:avLst/>
              <a:gdLst>
                <a:gd name="connsiteX0" fmla="*/ 7966 w 1850454"/>
                <a:gd name="connsiteY0" fmla="*/ 602456 h 694437"/>
                <a:gd name="connsiteX1" fmla="*/ 168092 w 1850454"/>
                <a:gd name="connsiteY1" fmla="*/ 288059 h 694437"/>
                <a:gd name="connsiteX2" fmla="*/ 543530 w 1850454"/>
                <a:gd name="connsiteY2" fmla="*/ 0 h 694437"/>
                <a:gd name="connsiteX3" fmla="*/ 1850454 w 1850454"/>
                <a:gd name="connsiteY3" fmla="*/ 694016 h 694437"/>
                <a:gd name="connsiteX4" fmla="*/ 23 w 1850454"/>
                <a:gd name="connsiteY4" fmla="*/ 690672 h 694437"/>
                <a:gd name="connsiteX5" fmla="*/ 7966 w 1850454"/>
                <a:gd name="connsiteY5" fmla="*/ 602456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0454" h="694437">
                  <a:moveTo>
                    <a:pt x="7966" y="602456"/>
                  </a:moveTo>
                  <a:cubicBezTo>
                    <a:pt x="29707" y="481631"/>
                    <a:pt x="88238" y="379200"/>
                    <a:pt x="168092" y="288059"/>
                  </a:cubicBezTo>
                  <a:cubicBezTo>
                    <a:pt x="268432" y="173086"/>
                    <a:pt x="410579" y="72328"/>
                    <a:pt x="543530" y="0"/>
                  </a:cubicBezTo>
                  <a:cubicBezTo>
                    <a:pt x="653067" y="62712"/>
                    <a:pt x="1779798" y="653880"/>
                    <a:pt x="1850454" y="694016"/>
                  </a:cubicBezTo>
                  <a:cubicBezTo>
                    <a:pt x="1799866" y="695271"/>
                    <a:pt x="154713" y="693598"/>
                    <a:pt x="23" y="690672"/>
                  </a:cubicBezTo>
                  <a:cubicBezTo>
                    <a:pt x="-395" y="678129"/>
                    <a:pt x="5040" y="619180"/>
                    <a:pt x="7966" y="602456"/>
                  </a:cubicBezTo>
                  <a:close/>
                </a:path>
              </a:pathLst>
            </a:custGeom>
            <a:solidFill>
              <a:schemeClr val="accent3"/>
            </a:solidFill>
            <a:ln w="417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1BC3101-1C82-40E1-BDFD-BEBFE05F20CC}"/>
                </a:ext>
              </a:extLst>
            </p:cNvPr>
            <p:cNvSpPr/>
            <p:nvPr/>
          </p:nvSpPr>
          <p:spPr>
            <a:xfrm>
              <a:off x="8073436" y="1262189"/>
              <a:ext cx="1858374" cy="380872"/>
            </a:xfrm>
            <a:custGeom>
              <a:avLst/>
              <a:gdLst>
                <a:gd name="connsiteX0" fmla="*/ 418 w 1858374"/>
                <a:gd name="connsiteY0" fmla="*/ 836 h 380872"/>
                <a:gd name="connsiteX1" fmla="*/ 1850849 w 1858374"/>
                <a:gd name="connsiteY1" fmla="*/ 0 h 380872"/>
                <a:gd name="connsiteX2" fmla="*/ 1858375 w 1858374"/>
                <a:gd name="connsiteY2" fmla="*/ 380873 h 380872"/>
                <a:gd name="connsiteX3" fmla="*/ 0 w 1858374"/>
                <a:gd name="connsiteY3" fmla="*/ 380873 h 380872"/>
                <a:gd name="connsiteX4" fmla="*/ 418 w 1858374"/>
                <a:gd name="connsiteY4" fmla="*/ 836 h 3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374" h="380872">
                  <a:moveTo>
                    <a:pt x="418" y="836"/>
                  </a:moveTo>
                  <a:cubicBezTo>
                    <a:pt x="40136" y="836"/>
                    <a:pt x="1842488" y="5017"/>
                    <a:pt x="1850849" y="0"/>
                  </a:cubicBezTo>
                  <a:cubicBezTo>
                    <a:pt x="1852940" y="74419"/>
                    <a:pt x="1853776" y="304364"/>
                    <a:pt x="1858375" y="380873"/>
                  </a:cubicBezTo>
                  <a:cubicBezTo>
                    <a:pt x="1381343" y="380873"/>
                    <a:pt x="180193" y="374602"/>
                    <a:pt x="0" y="380873"/>
                  </a:cubicBezTo>
                  <a:cubicBezTo>
                    <a:pt x="418" y="253776"/>
                    <a:pt x="418" y="127515"/>
                    <a:pt x="418" y="836"/>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215E68A-BE97-41D0-81DA-3D63049CF482}"/>
                </a:ext>
              </a:extLst>
            </p:cNvPr>
            <p:cNvSpPr/>
            <p:nvPr/>
          </p:nvSpPr>
          <p:spPr>
            <a:xfrm>
              <a:off x="9929303" y="1148053"/>
              <a:ext cx="1846848" cy="690517"/>
            </a:xfrm>
            <a:custGeom>
              <a:avLst/>
              <a:gdLst>
                <a:gd name="connsiteX0" fmla="*/ 1299817 w 1846848"/>
                <a:gd name="connsiteY0" fmla="*/ 0 h 690517"/>
                <a:gd name="connsiteX1" fmla="*/ 1642645 w 1846848"/>
                <a:gd name="connsiteY1" fmla="*/ 241651 h 690517"/>
                <a:gd name="connsiteX2" fmla="*/ 1834544 w 1846848"/>
                <a:gd name="connsiteY2" fmla="*/ 574863 h 690517"/>
                <a:gd name="connsiteX3" fmla="*/ 1846669 w 1846848"/>
                <a:gd name="connsiteY3" fmla="*/ 686491 h 690517"/>
                <a:gd name="connsiteX4" fmla="*/ 0 w 1846848"/>
                <a:gd name="connsiteY4" fmla="*/ 689835 h 690517"/>
                <a:gd name="connsiteX5" fmla="*/ 1299817 w 1846848"/>
                <a:gd name="connsiteY5" fmla="*/ 0 h 6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848" h="690517">
                  <a:moveTo>
                    <a:pt x="1299817" y="0"/>
                  </a:moveTo>
                  <a:cubicBezTo>
                    <a:pt x="1416462" y="62294"/>
                    <a:pt x="1549830" y="146747"/>
                    <a:pt x="1642645" y="241651"/>
                  </a:cubicBezTo>
                  <a:cubicBezTo>
                    <a:pt x="1735041" y="336138"/>
                    <a:pt x="1805697" y="443585"/>
                    <a:pt x="1834544" y="574863"/>
                  </a:cubicBezTo>
                  <a:cubicBezTo>
                    <a:pt x="1842488" y="611654"/>
                    <a:pt x="1847923" y="648863"/>
                    <a:pt x="1846669" y="686491"/>
                  </a:cubicBezTo>
                  <a:cubicBezTo>
                    <a:pt x="1842070" y="692762"/>
                    <a:pt x="110792" y="689835"/>
                    <a:pt x="0" y="689835"/>
                  </a:cubicBezTo>
                  <a:cubicBezTo>
                    <a:pt x="77763" y="637993"/>
                    <a:pt x="1219963" y="36791"/>
                    <a:pt x="1299817" y="0"/>
                  </a:cubicBezTo>
                  <a:close/>
                </a:path>
              </a:pathLst>
            </a:custGeom>
            <a:solidFill>
              <a:schemeClr val="accent3"/>
            </a:solidFill>
            <a:ln w="417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61FEC78-77EB-4D5C-A518-FBBD1624B58A}"/>
                </a:ext>
              </a:extLst>
            </p:cNvPr>
            <p:cNvSpPr/>
            <p:nvPr/>
          </p:nvSpPr>
          <p:spPr>
            <a:xfrm>
              <a:off x="8617361" y="0"/>
              <a:ext cx="1308178" cy="972458"/>
            </a:xfrm>
            <a:custGeom>
              <a:avLst/>
              <a:gdLst>
                <a:gd name="connsiteX0" fmla="*/ 0 w 1308178"/>
                <a:gd name="connsiteY0" fmla="*/ 287640 h 972458"/>
                <a:gd name="connsiteX1" fmla="*/ 104939 w 1308178"/>
                <a:gd name="connsiteY1" fmla="*/ 234544 h 972458"/>
                <a:gd name="connsiteX2" fmla="*/ 756310 w 1308178"/>
                <a:gd name="connsiteY2" fmla="*/ 44735 h 972458"/>
                <a:gd name="connsiteX3" fmla="*/ 1287275 w 1308178"/>
                <a:gd name="connsiteY3" fmla="*/ 0 h 972458"/>
                <a:gd name="connsiteX4" fmla="*/ 1308179 w 1308178"/>
                <a:gd name="connsiteY4" fmla="*/ 20486 h 972458"/>
                <a:gd name="connsiteX5" fmla="*/ 1306925 w 1308178"/>
                <a:gd name="connsiteY5" fmla="*/ 972459 h 972458"/>
                <a:gd name="connsiteX6" fmla="*/ 1672 w 1308178"/>
                <a:gd name="connsiteY6" fmla="*/ 287640 h 972458"/>
                <a:gd name="connsiteX7" fmla="*/ 836 w 1308178"/>
                <a:gd name="connsiteY7" fmla="*/ 287222 h 972458"/>
                <a:gd name="connsiteX8" fmla="*/ 0 w 1308178"/>
                <a:gd name="connsiteY8" fmla="*/ 287640 h 9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178" h="972458">
                  <a:moveTo>
                    <a:pt x="0" y="287640"/>
                  </a:moveTo>
                  <a:cubicBezTo>
                    <a:pt x="32610" y="265482"/>
                    <a:pt x="68984" y="250431"/>
                    <a:pt x="104939" y="234544"/>
                  </a:cubicBezTo>
                  <a:cubicBezTo>
                    <a:pt x="313143" y="140894"/>
                    <a:pt x="531382" y="81944"/>
                    <a:pt x="756310" y="44735"/>
                  </a:cubicBezTo>
                  <a:cubicBezTo>
                    <a:pt x="932323" y="15887"/>
                    <a:pt x="1109172" y="1672"/>
                    <a:pt x="1287275" y="0"/>
                  </a:cubicBezTo>
                  <a:cubicBezTo>
                    <a:pt x="1303580" y="0"/>
                    <a:pt x="1308179" y="3345"/>
                    <a:pt x="1308179" y="20486"/>
                  </a:cubicBezTo>
                  <a:cubicBezTo>
                    <a:pt x="1307343" y="167651"/>
                    <a:pt x="1308179" y="808571"/>
                    <a:pt x="1306925" y="972459"/>
                  </a:cubicBezTo>
                  <a:cubicBezTo>
                    <a:pt x="1181082" y="908492"/>
                    <a:pt x="147583" y="369585"/>
                    <a:pt x="1672" y="287640"/>
                  </a:cubicBezTo>
                  <a:lnTo>
                    <a:pt x="836" y="287222"/>
                  </a:lnTo>
                  <a:lnTo>
                    <a:pt x="0" y="287640"/>
                  </a:lnTo>
                  <a:close/>
                </a:path>
              </a:pathLst>
            </a:custGeom>
            <a:solidFill>
              <a:schemeClr val="accent1"/>
            </a:solidFill>
            <a:ln w="41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76EFCA2-40EA-4CF5-9D4A-EA92EB38CFA8}"/>
                </a:ext>
              </a:extLst>
            </p:cNvPr>
            <p:cNvSpPr/>
            <p:nvPr/>
          </p:nvSpPr>
          <p:spPr>
            <a:xfrm>
              <a:off x="9924629" y="486225"/>
              <a:ext cx="1304072" cy="972044"/>
            </a:xfrm>
            <a:custGeom>
              <a:avLst/>
              <a:gdLst>
                <a:gd name="connsiteX0" fmla="*/ 1329 w 1304072"/>
                <a:gd name="connsiteY0" fmla="*/ 4 h 972044"/>
                <a:gd name="connsiteX1" fmla="*/ 834148 w 1304072"/>
                <a:gd name="connsiteY1" fmla="*/ 102852 h 972044"/>
                <a:gd name="connsiteX2" fmla="*/ 1304072 w 1304072"/>
                <a:gd name="connsiteY2" fmla="*/ 280537 h 972044"/>
                <a:gd name="connsiteX3" fmla="*/ 3419 w 1304072"/>
                <a:gd name="connsiteY3" fmla="*/ 972045 h 972044"/>
                <a:gd name="connsiteX4" fmla="*/ 1329 w 1304072"/>
                <a:gd name="connsiteY4" fmla="*/ 4 h 97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72" h="972044">
                  <a:moveTo>
                    <a:pt x="1329" y="4"/>
                  </a:moveTo>
                  <a:cubicBezTo>
                    <a:pt x="281862" y="-414"/>
                    <a:pt x="562395" y="31778"/>
                    <a:pt x="834148" y="102852"/>
                  </a:cubicBezTo>
                  <a:cubicBezTo>
                    <a:pt x="988420" y="142988"/>
                    <a:pt x="1271044" y="257543"/>
                    <a:pt x="1304072" y="280537"/>
                  </a:cubicBezTo>
                  <a:cubicBezTo>
                    <a:pt x="1270626" y="301023"/>
                    <a:pt x="143895" y="896790"/>
                    <a:pt x="3419" y="972045"/>
                  </a:cubicBezTo>
                  <a:cubicBezTo>
                    <a:pt x="-2434" y="714088"/>
                    <a:pt x="911" y="82784"/>
                    <a:pt x="1329" y="4"/>
                  </a:cubicBezTo>
                  <a:close/>
                </a:path>
              </a:pathLst>
            </a:custGeom>
            <a:solidFill>
              <a:schemeClr val="accent2"/>
            </a:solidFill>
            <a:ln w="41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0595750-D5B9-4CB9-B69A-A7936FF46717}"/>
                </a:ext>
              </a:extLst>
            </p:cNvPr>
            <p:cNvSpPr/>
            <p:nvPr/>
          </p:nvSpPr>
          <p:spPr>
            <a:xfrm>
              <a:off x="9928885" y="2177109"/>
              <a:ext cx="1846668" cy="690515"/>
            </a:xfrm>
            <a:custGeom>
              <a:avLst/>
              <a:gdLst>
                <a:gd name="connsiteX0" fmla="*/ 1846669 w 1846668"/>
                <a:gd name="connsiteY0" fmla="*/ 1934 h 690515"/>
                <a:gd name="connsiteX1" fmla="*/ 1772250 w 1846668"/>
                <a:gd name="connsiteY1" fmla="*/ 277868 h 690515"/>
                <a:gd name="connsiteX2" fmla="*/ 1505513 w 1846668"/>
                <a:gd name="connsiteY2" fmla="*/ 567181 h 690515"/>
                <a:gd name="connsiteX3" fmla="*/ 1302744 w 1846668"/>
                <a:gd name="connsiteY3" fmla="*/ 690515 h 690515"/>
                <a:gd name="connsiteX4" fmla="*/ 0 w 1846668"/>
                <a:gd name="connsiteY4" fmla="*/ 6951 h 690515"/>
                <a:gd name="connsiteX5" fmla="*/ 1846669 w 1846668"/>
                <a:gd name="connsiteY5" fmla="*/ 1934 h 69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668" h="690515">
                  <a:moveTo>
                    <a:pt x="1846669" y="1934"/>
                  </a:moveTo>
                  <a:cubicBezTo>
                    <a:pt x="1846669" y="73426"/>
                    <a:pt x="1811132" y="213483"/>
                    <a:pt x="1772250" y="277868"/>
                  </a:cubicBezTo>
                  <a:cubicBezTo>
                    <a:pt x="1704521" y="389914"/>
                    <a:pt x="1610034" y="490672"/>
                    <a:pt x="1505513" y="567181"/>
                  </a:cubicBezTo>
                  <a:cubicBezTo>
                    <a:pt x="1454926" y="604390"/>
                    <a:pt x="1371309" y="660831"/>
                    <a:pt x="1302744" y="690515"/>
                  </a:cubicBezTo>
                  <a:cubicBezTo>
                    <a:pt x="1247139" y="661667"/>
                    <a:pt x="135040" y="76770"/>
                    <a:pt x="0" y="6951"/>
                  </a:cubicBezTo>
                  <a:cubicBezTo>
                    <a:pt x="2508" y="-2665"/>
                    <a:pt x="1789391" y="-156"/>
                    <a:pt x="1846669" y="1934"/>
                  </a:cubicBezTo>
                  <a:close/>
                </a:path>
              </a:pathLst>
            </a:custGeom>
            <a:solidFill>
              <a:schemeClr val="accent4">
                <a:lumMod val="75000"/>
              </a:schemeClr>
            </a:solidFill>
            <a:ln w="417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D281704-82EC-44E8-A9A0-1798306F012C}"/>
                </a:ext>
              </a:extLst>
            </p:cNvPr>
            <p:cNvSpPr/>
            <p:nvPr/>
          </p:nvSpPr>
          <p:spPr>
            <a:xfrm>
              <a:off x="9928124" y="1834544"/>
              <a:ext cx="1847847" cy="349516"/>
            </a:xfrm>
            <a:custGeom>
              <a:avLst/>
              <a:gdLst>
                <a:gd name="connsiteX0" fmla="*/ 1179 w 1847847"/>
                <a:gd name="connsiteY0" fmla="*/ 3345 h 349516"/>
                <a:gd name="connsiteX1" fmla="*/ 1847847 w 1847847"/>
                <a:gd name="connsiteY1" fmla="*/ 0 h 349516"/>
                <a:gd name="connsiteX2" fmla="*/ 1847847 w 1847847"/>
                <a:gd name="connsiteY2" fmla="*/ 345336 h 349516"/>
                <a:gd name="connsiteX3" fmla="*/ 761 w 1847847"/>
                <a:gd name="connsiteY3" fmla="*/ 349517 h 349516"/>
                <a:gd name="connsiteX4" fmla="*/ 1179 w 1847847"/>
                <a:gd name="connsiteY4" fmla="*/ 3345 h 34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7" h="349516">
                  <a:moveTo>
                    <a:pt x="1179" y="3345"/>
                  </a:moveTo>
                  <a:cubicBezTo>
                    <a:pt x="597364" y="3345"/>
                    <a:pt x="1837395" y="0"/>
                    <a:pt x="1847847" y="0"/>
                  </a:cubicBezTo>
                  <a:cubicBezTo>
                    <a:pt x="1847847" y="114973"/>
                    <a:pt x="1847847" y="230363"/>
                    <a:pt x="1847847" y="345336"/>
                  </a:cubicBezTo>
                  <a:cubicBezTo>
                    <a:pt x="1783462" y="346590"/>
                    <a:pt x="602381" y="349517"/>
                    <a:pt x="761" y="349517"/>
                  </a:cubicBezTo>
                  <a:cubicBezTo>
                    <a:pt x="-1330" y="277607"/>
                    <a:pt x="1597" y="64803"/>
                    <a:pt x="1179" y="3345"/>
                  </a:cubicBezTo>
                  <a:close/>
                </a:path>
              </a:pathLst>
            </a:custGeom>
            <a:solidFill>
              <a:schemeClr val="accent3">
                <a:lumMod val="75000"/>
              </a:schemeClr>
            </a:solidFill>
            <a:ln w="41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16C0CD1-0C66-4872-931F-55393C40DEEB}"/>
                </a:ext>
              </a:extLst>
            </p:cNvPr>
            <p:cNvSpPr/>
            <p:nvPr/>
          </p:nvSpPr>
          <p:spPr>
            <a:xfrm>
              <a:off x="9928093" y="766344"/>
              <a:ext cx="1303195" cy="1071544"/>
            </a:xfrm>
            <a:custGeom>
              <a:avLst/>
              <a:gdLst>
                <a:gd name="connsiteX0" fmla="*/ 1209 w 1303195"/>
                <a:gd name="connsiteY0" fmla="*/ 1071544 h 1071544"/>
                <a:gd name="connsiteX1" fmla="*/ 373 w 1303195"/>
                <a:gd name="connsiteY1" fmla="*/ 687745 h 1071544"/>
                <a:gd name="connsiteX2" fmla="*/ 1301027 w 1303195"/>
                <a:gd name="connsiteY2" fmla="*/ 0 h 1071544"/>
                <a:gd name="connsiteX3" fmla="*/ 1301445 w 1303195"/>
                <a:gd name="connsiteY3" fmla="*/ 381291 h 1071544"/>
                <a:gd name="connsiteX4" fmla="*/ 1209 w 1303195"/>
                <a:gd name="connsiteY4" fmla="*/ 1071544 h 107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95" h="1071544">
                  <a:moveTo>
                    <a:pt x="1209" y="1071544"/>
                  </a:moveTo>
                  <a:cubicBezTo>
                    <a:pt x="-881" y="1004233"/>
                    <a:pt x="373" y="802718"/>
                    <a:pt x="373" y="687745"/>
                  </a:cubicBezTo>
                  <a:cubicBezTo>
                    <a:pt x="33820" y="666005"/>
                    <a:pt x="1298100" y="5435"/>
                    <a:pt x="1301027" y="0"/>
                  </a:cubicBezTo>
                  <a:cubicBezTo>
                    <a:pt x="1301863" y="0"/>
                    <a:pt x="1305207" y="267154"/>
                    <a:pt x="1301445" y="381291"/>
                  </a:cubicBezTo>
                  <a:cubicBezTo>
                    <a:pt x="1114144" y="479122"/>
                    <a:pt x="15006" y="1064019"/>
                    <a:pt x="1209" y="1071544"/>
                  </a:cubicBezTo>
                  <a:close/>
                </a:path>
              </a:pathLst>
            </a:custGeom>
            <a:solidFill>
              <a:schemeClr val="accent2">
                <a:lumMod val="75000"/>
              </a:schemeClr>
            </a:solidFill>
            <a:ln w="41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DE1FE49-2F3A-411E-9C77-5970EFA11456}"/>
                </a:ext>
              </a:extLst>
            </p:cNvPr>
            <p:cNvSpPr/>
            <p:nvPr/>
          </p:nvSpPr>
          <p:spPr>
            <a:xfrm>
              <a:off x="11230859" y="2192840"/>
              <a:ext cx="545111" cy="1581604"/>
            </a:xfrm>
            <a:custGeom>
              <a:avLst/>
              <a:gdLst>
                <a:gd name="connsiteX0" fmla="*/ 769 w 545111"/>
                <a:gd name="connsiteY0" fmla="*/ 674785 h 1581604"/>
                <a:gd name="connsiteX1" fmla="*/ 244511 w 545111"/>
                <a:gd name="connsiteY1" fmla="*/ 519676 h 1581604"/>
                <a:gd name="connsiteX2" fmla="*/ 464422 w 545111"/>
                <a:gd name="connsiteY2" fmla="*/ 272590 h 1581604"/>
                <a:gd name="connsiteX3" fmla="*/ 544276 w 545111"/>
                <a:gd name="connsiteY3" fmla="*/ 0 h 1581604"/>
                <a:gd name="connsiteX4" fmla="*/ 545112 w 545111"/>
                <a:gd name="connsiteY4" fmla="*/ 467834 h 1581604"/>
                <a:gd name="connsiteX5" fmla="*/ 545112 w 545111"/>
                <a:gd name="connsiteY5" fmla="*/ 931487 h 1581604"/>
                <a:gd name="connsiteX6" fmla="*/ 536332 w 545111"/>
                <a:gd name="connsiteY6" fmla="*/ 987092 h 1581604"/>
                <a:gd name="connsiteX7" fmla="*/ 401710 w 545111"/>
                <a:gd name="connsiteY7" fmla="*/ 1268043 h 1581604"/>
                <a:gd name="connsiteX8" fmla="*/ 60555 w 545111"/>
                <a:gd name="connsiteY8" fmla="*/ 1548576 h 1581604"/>
                <a:gd name="connsiteX9" fmla="*/ 769 w 545111"/>
                <a:gd name="connsiteY9" fmla="*/ 1581604 h 1581604"/>
                <a:gd name="connsiteX10" fmla="*/ 769 w 545111"/>
                <a:gd name="connsiteY10" fmla="*/ 674785 h 158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111" h="1581604">
                  <a:moveTo>
                    <a:pt x="769" y="674785"/>
                  </a:moveTo>
                  <a:cubicBezTo>
                    <a:pt x="95256" y="627541"/>
                    <a:pt x="158386" y="587405"/>
                    <a:pt x="244511" y="519676"/>
                  </a:cubicBezTo>
                  <a:cubicBezTo>
                    <a:pt x="333980" y="450274"/>
                    <a:pt x="408817" y="354952"/>
                    <a:pt x="464422" y="272590"/>
                  </a:cubicBezTo>
                  <a:cubicBezTo>
                    <a:pt x="506230" y="200679"/>
                    <a:pt x="519191" y="137549"/>
                    <a:pt x="544276" y="0"/>
                  </a:cubicBezTo>
                  <a:cubicBezTo>
                    <a:pt x="544276" y="145493"/>
                    <a:pt x="545112" y="322341"/>
                    <a:pt x="545112" y="467834"/>
                  </a:cubicBezTo>
                  <a:cubicBezTo>
                    <a:pt x="545112" y="622524"/>
                    <a:pt x="545112" y="776796"/>
                    <a:pt x="545112" y="931487"/>
                  </a:cubicBezTo>
                  <a:cubicBezTo>
                    <a:pt x="542185" y="949883"/>
                    <a:pt x="540095" y="968696"/>
                    <a:pt x="536332" y="987092"/>
                  </a:cubicBezTo>
                  <a:cubicBezTo>
                    <a:pt x="516264" y="1092448"/>
                    <a:pt x="468603" y="1185263"/>
                    <a:pt x="401710" y="1268043"/>
                  </a:cubicBezTo>
                  <a:cubicBezTo>
                    <a:pt x="307641" y="1385106"/>
                    <a:pt x="190160" y="1474576"/>
                    <a:pt x="60555" y="1548576"/>
                  </a:cubicBezTo>
                  <a:cubicBezTo>
                    <a:pt x="40905" y="1559864"/>
                    <a:pt x="20837" y="1570734"/>
                    <a:pt x="769" y="1581604"/>
                  </a:cubicBezTo>
                  <a:cubicBezTo>
                    <a:pt x="-1321" y="1445310"/>
                    <a:pt x="1605" y="757147"/>
                    <a:pt x="769" y="674785"/>
                  </a:cubicBezTo>
                  <a:close/>
                </a:path>
              </a:pathLst>
            </a:custGeom>
            <a:solidFill>
              <a:schemeClr val="accent4">
                <a:lumMod val="60000"/>
                <a:lumOff val="40000"/>
              </a:schemeClr>
            </a:solidFill>
            <a:ln w="41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9B50475-3926-4FE7-A4AA-CCE59D6BFDC4}"/>
                </a:ext>
              </a:extLst>
            </p:cNvPr>
            <p:cNvSpPr/>
            <p:nvPr/>
          </p:nvSpPr>
          <p:spPr>
            <a:xfrm>
              <a:off x="9916537" y="2179879"/>
              <a:ext cx="1315509" cy="978778"/>
            </a:xfrm>
            <a:custGeom>
              <a:avLst/>
              <a:gdLst>
                <a:gd name="connsiteX0" fmla="*/ 8585 w 1315509"/>
                <a:gd name="connsiteY0" fmla="*/ 0 h 978778"/>
                <a:gd name="connsiteX1" fmla="*/ 1315091 w 1315509"/>
                <a:gd name="connsiteY1" fmla="*/ 687745 h 978778"/>
                <a:gd name="connsiteX2" fmla="*/ 1315509 w 1315509"/>
                <a:gd name="connsiteY2" fmla="*/ 978730 h 978778"/>
                <a:gd name="connsiteX3" fmla="*/ 3568 w 1315509"/>
                <a:gd name="connsiteY3" fmla="*/ 296420 h 978778"/>
                <a:gd name="connsiteX4" fmla="*/ 223 w 1315509"/>
                <a:gd name="connsiteY4" fmla="*/ 278025 h 978778"/>
                <a:gd name="connsiteX5" fmla="*/ 8585 w 1315509"/>
                <a:gd name="connsiteY5" fmla="*/ 0 h 9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5509" h="978778">
                  <a:moveTo>
                    <a:pt x="8585" y="0"/>
                  </a:moveTo>
                  <a:cubicBezTo>
                    <a:pt x="649086" y="342827"/>
                    <a:pt x="1240673" y="649281"/>
                    <a:pt x="1315091" y="687745"/>
                  </a:cubicBezTo>
                  <a:cubicBezTo>
                    <a:pt x="1315091" y="803972"/>
                    <a:pt x="1315509" y="888424"/>
                    <a:pt x="1315509" y="978730"/>
                  </a:cubicBezTo>
                  <a:cubicBezTo>
                    <a:pt x="1306311" y="985419"/>
                    <a:pt x="10675" y="303110"/>
                    <a:pt x="3568" y="296420"/>
                  </a:cubicBezTo>
                  <a:cubicBezTo>
                    <a:pt x="641" y="290567"/>
                    <a:pt x="223" y="284296"/>
                    <a:pt x="223" y="278025"/>
                  </a:cubicBezTo>
                  <a:cubicBezTo>
                    <a:pt x="-195" y="192736"/>
                    <a:pt x="-1031" y="5017"/>
                    <a:pt x="8585" y="0"/>
                  </a:cubicBezTo>
                  <a:close/>
                </a:path>
              </a:pathLst>
            </a:custGeom>
            <a:solidFill>
              <a:schemeClr val="accent4">
                <a:lumMod val="50000"/>
              </a:schemeClr>
            </a:solidFill>
            <a:ln w="417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1596F33-39F9-4C6E-86DF-F6200C68DE6D}"/>
                </a:ext>
              </a:extLst>
            </p:cNvPr>
            <p:cNvSpPr/>
            <p:nvPr/>
          </p:nvSpPr>
          <p:spPr>
            <a:xfrm>
              <a:off x="8617779" y="1643062"/>
              <a:ext cx="1314449" cy="1796498"/>
            </a:xfrm>
            <a:custGeom>
              <a:avLst/>
              <a:gdLst>
                <a:gd name="connsiteX0" fmla="*/ 1309015 w 1314449"/>
                <a:gd name="connsiteY0" fmla="*/ 1110426 h 1796498"/>
                <a:gd name="connsiteX1" fmla="*/ 418 w 1314449"/>
                <a:gd name="connsiteY1" fmla="*/ 1796499 h 1796498"/>
                <a:gd name="connsiteX2" fmla="*/ 0 w 1314449"/>
                <a:gd name="connsiteY2" fmla="*/ 687745 h 1796498"/>
                <a:gd name="connsiteX3" fmla="*/ 1314450 w 1314449"/>
                <a:gd name="connsiteY3" fmla="*/ 0 h 1796498"/>
                <a:gd name="connsiteX4" fmla="*/ 1309015 w 1314449"/>
                <a:gd name="connsiteY4" fmla="*/ 1110426 h 179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4449" h="1796498">
                  <a:moveTo>
                    <a:pt x="1309015" y="1110426"/>
                  </a:moveTo>
                  <a:cubicBezTo>
                    <a:pt x="1135929" y="1202822"/>
                    <a:pt x="188555" y="1696995"/>
                    <a:pt x="418" y="1796499"/>
                  </a:cubicBezTo>
                  <a:cubicBezTo>
                    <a:pt x="418" y="1471231"/>
                    <a:pt x="0" y="732062"/>
                    <a:pt x="0" y="687745"/>
                  </a:cubicBezTo>
                  <a:cubicBezTo>
                    <a:pt x="173504" y="596603"/>
                    <a:pt x="1180246" y="79436"/>
                    <a:pt x="1314450" y="0"/>
                  </a:cubicBezTo>
                  <a:cubicBezTo>
                    <a:pt x="1309433" y="69402"/>
                    <a:pt x="1309015" y="784322"/>
                    <a:pt x="1309015" y="1110426"/>
                  </a:cubicBezTo>
                  <a:close/>
                </a:path>
              </a:pathLst>
            </a:custGeom>
            <a:solidFill>
              <a:schemeClr val="accent2">
                <a:lumMod val="60000"/>
                <a:lumOff val="40000"/>
              </a:schemeClr>
            </a:solidFill>
            <a:ln w="417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B3D8DF8-FD5A-467B-A242-CA01B1614C92}"/>
                </a:ext>
              </a:extLst>
            </p:cNvPr>
            <p:cNvSpPr/>
            <p:nvPr/>
          </p:nvSpPr>
          <p:spPr>
            <a:xfrm>
              <a:off x="8618197" y="2751270"/>
              <a:ext cx="1314129" cy="971957"/>
            </a:xfrm>
            <a:custGeom>
              <a:avLst/>
              <a:gdLst>
                <a:gd name="connsiteX0" fmla="*/ 0 w 1314129"/>
                <a:gd name="connsiteY0" fmla="*/ 688291 h 971957"/>
                <a:gd name="connsiteX1" fmla="*/ 1298981 w 1314129"/>
                <a:gd name="connsiteY1" fmla="*/ 1800 h 971957"/>
                <a:gd name="connsiteX2" fmla="*/ 1314032 w 1314129"/>
                <a:gd name="connsiteY2" fmla="*/ 9325 h 971957"/>
                <a:gd name="connsiteX3" fmla="*/ 1306507 w 1314129"/>
                <a:gd name="connsiteY3" fmla="*/ 971750 h 971957"/>
                <a:gd name="connsiteX4" fmla="*/ 855396 w 1314129"/>
                <a:gd name="connsiteY4" fmla="*/ 941648 h 971957"/>
                <a:gd name="connsiteX5" fmla="*/ 305200 w 1314129"/>
                <a:gd name="connsiteY5" fmla="*/ 825422 h 971957"/>
                <a:gd name="connsiteX6" fmla="*/ 0 w 1314129"/>
                <a:gd name="connsiteY6" fmla="*/ 688291 h 9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129" h="971957">
                  <a:moveTo>
                    <a:pt x="0" y="688291"/>
                  </a:moveTo>
                  <a:cubicBezTo>
                    <a:pt x="128351" y="620561"/>
                    <a:pt x="1294382" y="4308"/>
                    <a:pt x="1298981" y="1800"/>
                  </a:cubicBezTo>
                  <a:cubicBezTo>
                    <a:pt x="1307343" y="-2381"/>
                    <a:pt x="1311942" y="964"/>
                    <a:pt x="1314032" y="9325"/>
                  </a:cubicBezTo>
                  <a:cubicBezTo>
                    <a:pt x="1315286" y="14342"/>
                    <a:pt x="1303998" y="893987"/>
                    <a:pt x="1306507" y="971750"/>
                  </a:cubicBezTo>
                  <a:cubicBezTo>
                    <a:pt x="1271806" y="974259"/>
                    <a:pt x="940685" y="953355"/>
                    <a:pt x="855396" y="941648"/>
                  </a:cubicBezTo>
                  <a:cubicBezTo>
                    <a:pt x="655971" y="914891"/>
                    <a:pt x="532218" y="904021"/>
                    <a:pt x="305200" y="825422"/>
                  </a:cubicBezTo>
                  <a:cubicBezTo>
                    <a:pt x="231618" y="799082"/>
                    <a:pt x="153436" y="767308"/>
                    <a:pt x="0" y="688291"/>
                  </a:cubicBezTo>
                  <a:close/>
                </a:path>
              </a:pathLst>
            </a:custGeom>
            <a:solidFill>
              <a:schemeClr val="accent6">
                <a:lumMod val="75000"/>
              </a:schemeClr>
            </a:solidFill>
            <a:ln w="417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6F9E36-10A9-420E-9189-5935F3AA568F}"/>
                </a:ext>
              </a:extLst>
            </p:cNvPr>
            <p:cNvSpPr/>
            <p:nvPr/>
          </p:nvSpPr>
          <p:spPr>
            <a:xfrm>
              <a:off x="8617361" y="288058"/>
              <a:ext cx="1306924" cy="978311"/>
            </a:xfrm>
            <a:custGeom>
              <a:avLst/>
              <a:gdLst>
                <a:gd name="connsiteX0" fmla="*/ 1306925 w 1306924"/>
                <a:gd name="connsiteY0" fmla="*/ 679801 h 978311"/>
                <a:gd name="connsiteX1" fmla="*/ 1306925 w 1306924"/>
                <a:gd name="connsiteY1" fmla="*/ 978312 h 978311"/>
                <a:gd name="connsiteX2" fmla="*/ 0 w 1306924"/>
                <a:gd name="connsiteY2" fmla="*/ 284296 h 978311"/>
                <a:gd name="connsiteX3" fmla="*/ 1672 w 1306924"/>
                <a:gd name="connsiteY3" fmla="*/ 0 h 978311"/>
                <a:gd name="connsiteX4" fmla="*/ 1306925 w 1306924"/>
                <a:gd name="connsiteY4" fmla="*/ 679801 h 978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924" h="978311">
                  <a:moveTo>
                    <a:pt x="1306925" y="679801"/>
                  </a:moveTo>
                  <a:cubicBezTo>
                    <a:pt x="1306925" y="776378"/>
                    <a:pt x="1306925" y="881317"/>
                    <a:pt x="1306925" y="978312"/>
                  </a:cubicBezTo>
                  <a:cubicBezTo>
                    <a:pt x="1304834" y="977476"/>
                    <a:pt x="90306" y="338646"/>
                    <a:pt x="0" y="284296"/>
                  </a:cubicBezTo>
                  <a:cubicBezTo>
                    <a:pt x="836" y="200679"/>
                    <a:pt x="1254" y="6271"/>
                    <a:pt x="1672" y="0"/>
                  </a:cubicBezTo>
                  <a:cubicBezTo>
                    <a:pt x="33028" y="16723"/>
                    <a:pt x="1258845" y="658897"/>
                    <a:pt x="1306925" y="679801"/>
                  </a:cubicBezTo>
                  <a:close/>
                </a:path>
              </a:pathLst>
            </a:custGeom>
            <a:solidFill>
              <a:schemeClr val="accent1">
                <a:lumMod val="75000"/>
              </a:schemeClr>
            </a:solidFill>
            <a:ln w="417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B5B7706-1E67-420E-9D5D-40A8337A06F3}"/>
                </a:ext>
              </a:extLst>
            </p:cNvPr>
            <p:cNvSpPr/>
            <p:nvPr/>
          </p:nvSpPr>
          <p:spPr>
            <a:xfrm>
              <a:off x="9921748" y="3161899"/>
              <a:ext cx="1310298" cy="897676"/>
            </a:xfrm>
            <a:custGeom>
              <a:avLst/>
              <a:gdLst>
                <a:gd name="connsiteX0" fmla="*/ 3792 w 1310298"/>
                <a:gd name="connsiteY0" fmla="*/ 284351 h 897676"/>
                <a:gd name="connsiteX1" fmla="*/ 156392 w 1310298"/>
                <a:gd name="connsiteY1" fmla="*/ 272644 h 897676"/>
                <a:gd name="connsiteX2" fmla="*/ 364179 w 1310298"/>
                <a:gd name="connsiteY2" fmla="*/ 257175 h 897676"/>
                <a:gd name="connsiteX3" fmla="*/ 649729 w 1310298"/>
                <a:gd name="connsiteY3" fmla="*/ 214113 h 897676"/>
                <a:gd name="connsiteX4" fmla="*/ 1025584 w 1310298"/>
                <a:gd name="connsiteY4" fmla="*/ 112937 h 897676"/>
                <a:gd name="connsiteX5" fmla="*/ 1310298 w 1310298"/>
                <a:gd name="connsiteY5" fmla="*/ 55 h 897676"/>
                <a:gd name="connsiteX6" fmla="*/ 1310298 w 1310298"/>
                <a:gd name="connsiteY6" fmla="*/ 473 h 897676"/>
                <a:gd name="connsiteX7" fmla="*/ 1310298 w 1310298"/>
                <a:gd name="connsiteY7" fmla="*/ 612545 h 897676"/>
                <a:gd name="connsiteX8" fmla="*/ 732509 w 1310298"/>
                <a:gd name="connsiteY8" fmla="*/ 818241 h 897676"/>
                <a:gd name="connsiteX9" fmla="*/ 426473 w 1310298"/>
                <a:gd name="connsiteY9" fmla="*/ 871756 h 897676"/>
                <a:gd name="connsiteX10" fmla="*/ 4210 w 1310298"/>
                <a:gd name="connsiteY10" fmla="*/ 897677 h 897676"/>
                <a:gd name="connsiteX11" fmla="*/ 2956 w 1310298"/>
                <a:gd name="connsiteY11" fmla="*/ 896841 h 897676"/>
                <a:gd name="connsiteX12" fmla="*/ 3792 w 1310298"/>
                <a:gd name="connsiteY12" fmla="*/ 284351 h 89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298" h="897676">
                  <a:moveTo>
                    <a:pt x="3792" y="284351"/>
                  </a:moveTo>
                  <a:cubicBezTo>
                    <a:pt x="8809" y="276407"/>
                    <a:pt x="112493" y="275153"/>
                    <a:pt x="156392" y="272644"/>
                  </a:cubicBezTo>
                  <a:cubicBezTo>
                    <a:pt x="225793" y="268881"/>
                    <a:pt x="295195" y="264283"/>
                    <a:pt x="364179" y="257175"/>
                  </a:cubicBezTo>
                  <a:cubicBezTo>
                    <a:pt x="459919" y="247141"/>
                    <a:pt x="555242" y="232926"/>
                    <a:pt x="649729" y="214113"/>
                  </a:cubicBezTo>
                  <a:cubicBezTo>
                    <a:pt x="777244" y="188610"/>
                    <a:pt x="903086" y="156417"/>
                    <a:pt x="1025584" y="112937"/>
                  </a:cubicBezTo>
                  <a:cubicBezTo>
                    <a:pt x="1112545" y="81999"/>
                    <a:pt x="1299428" y="-2454"/>
                    <a:pt x="1310298" y="55"/>
                  </a:cubicBezTo>
                  <a:cubicBezTo>
                    <a:pt x="1310298" y="55"/>
                    <a:pt x="1310298" y="473"/>
                    <a:pt x="1310298" y="473"/>
                  </a:cubicBezTo>
                  <a:cubicBezTo>
                    <a:pt x="1310298" y="204497"/>
                    <a:pt x="1310298" y="408521"/>
                    <a:pt x="1310298" y="612545"/>
                  </a:cubicBezTo>
                  <a:cubicBezTo>
                    <a:pt x="1127178" y="708286"/>
                    <a:pt x="933188" y="772252"/>
                    <a:pt x="732509" y="818241"/>
                  </a:cubicBezTo>
                  <a:cubicBezTo>
                    <a:pt x="631333" y="841236"/>
                    <a:pt x="529321" y="858377"/>
                    <a:pt x="426473" y="871756"/>
                  </a:cubicBezTo>
                  <a:cubicBezTo>
                    <a:pt x="357071" y="880536"/>
                    <a:pt x="75284" y="896841"/>
                    <a:pt x="4210" y="897677"/>
                  </a:cubicBezTo>
                  <a:cubicBezTo>
                    <a:pt x="4210" y="897677"/>
                    <a:pt x="2956" y="896841"/>
                    <a:pt x="2956" y="896841"/>
                  </a:cubicBezTo>
                  <a:cubicBezTo>
                    <a:pt x="-4152" y="890988"/>
                    <a:pt x="3792" y="296475"/>
                    <a:pt x="3792" y="284351"/>
                  </a:cubicBezTo>
                  <a:close/>
                </a:path>
              </a:pathLst>
            </a:custGeom>
            <a:solidFill>
              <a:schemeClr val="accent5">
                <a:lumMod val="50000"/>
              </a:schemeClr>
            </a:solidFill>
            <a:ln w="417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788ACA1-B49B-4895-A783-A3152C4AE6B0}"/>
                </a:ext>
              </a:extLst>
            </p:cNvPr>
            <p:cNvSpPr/>
            <p:nvPr/>
          </p:nvSpPr>
          <p:spPr>
            <a:xfrm>
              <a:off x="8617301" y="3439561"/>
              <a:ext cx="1307403" cy="619083"/>
            </a:xfrm>
            <a:custGeom>
              <a:avLst/>
              <a:gdLst>
                <a:gd name="connsiteX0" fmla="*/ 1306985 w 1307403"/>
                <a:gd name="connsiteY0" fmla="*/ 283878 h 619083"/>
                <a:gd name="connsiteX1" fmla="*/ 1307403 w 1307403"/>
                <a:gd name="connsiteY1" fmla="*/ 618761 h 619083"/>
                <a:gd name="connsiteX2" fmla="*/ 1025616 w 1307403"/>
                <a:gd name="connsiteY2" fmla="*/ 607891 h 619083"/>
                <a:gd name="connsiteX3" fmla="*/ 482109 w 1307403"/>
                <a:gd name="connsiteY3" fmla="*/ 516749 h 619083"/>
                <a:gd name="connsiteX4" fmla="*/ 3823 w 1307403"/>
                <a:gd name="connsiteY4" fmla="*/ 335302 h 619083"/>
                <a:gd name="connsiteX5" fmla="*/ 479 w 1307403"/>
                <a:gd name="connsiteY5" fmla="*/ 0 h 619083"/>
                <a:gd name="connsiteX6" fmla="*/ 699094 w 1307403"/>
                <a:gd name="connsiteY6" fmla="*/ 229945 h 619083"/>
                <a:gd name="connsiteX7" fmla="*/ 1306985 w 1307403"/>
                <a:gd name="connsiteY7" fmla="*/ 283878 h 6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7403" h="619083">
                  <a:moveTo>
                    <a:pt x="1306985" y="283878"/>
                  </a:moveTo>
                  <a:cubicBezTo>
                    <a:pt x="1306985" y="395506"/>
                    <a:pt x="1306985" y="507134"/>
                    <a:pt x="1307403" y="618761"/>
                  </a:cubicBezTo>
                  <a:cubicBezTo>
                    <a:pt x="1213335" y="620434"/>
                    <a:pt x="1119266" y="615417"/>
                    <a:pt x="1025616" y="607891"/>
                  </a:cubicBezTo>
                  <a:cubicBezTo>
                    <a:pt x="841660" y="592840"/>
                    <a:pt x="660212" y="563575"/>
                    <a:pt x="482109" y="516749"/>
                  </a:cubicBezTo>
                  <a:cubicBezTo>
                    <a:pt x="322402" y="474523"/>
                    <a:pt x="9258" y="338228"/>
                    <a:pt x="3823" y="335302"/>
                  </a:cubicBezTo>
                  <a:cubicBezTo>
                    <a:pt x="3823" y="232036"/>
                    <a:pt x="-1612" y="23412"/>
                    <a:pt x="479" y="0"/>
                  </a:cubicBezTo>
                  <a:cubicBezTo>
                    <a:pt x="344142" y="176012"/>
                    <a:pt x="464968" y="186883"/>
                    <a:pt x="699094" y="229945"/>
                  </a:cubicBezTo>
                  <a:cubicBezTo>
                    <a:pt x="781874" y="244578"/>
                    <a:pt x="1237583" y="284296"/>
                    <a:pt x="1306985" y="283878"/>
                  </a:cubicBezTo>
                  <a:close/>
                </a:path>
              </a:pathLst>
            </a:custGeom>
            <a:solidFill>
              <a:schemeClr val="accent6">
                <a:lumMod val="50000"/>
              </a:schemeClr>
            </a:solidFill>
            <a:ln w="417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B75AFE5-BE84-4FAC-AF75-4FD35B8F4C75}"/>
                </a:ext>
              </a:extLst>
            </p:cNvPr>
            <p:cNvSpPr/>
            <p:nvPr/>
          </p:nvSpPr>
          <p:spPr>
            <a:xfrm>
              <a:off x="9925243" y="2477554"/>
              <a:ext cx="1306803" cy="968696"/>
            </a:xfrm>
            <a:custGeom>
              <a:avLst/>
              <a:gdLst>
                <a:gd name="connsiteX0" fmla="*/ 1306803 w 1306803"/>
                <a:gd name="connsiteY0" fmla="*/ 684400 h 968696"/>
                <a:gd name="connsiteX1" fmla="*/ 680516 w 1306803"/>
                <a:gd name="connsiteY1" fmla="*/ 900549 h 968696"/>
                <a:gd name="connsiteX2" fmla="*/ 327655 w 1306803"/>
                <a:gd name="connsiteY2" fmla="*/ 953645 h 968696"/>
                <a:gd name="connsiteX3" fmla="*/ 296 w 1306803"/>
                <a:gd name="connsiteY3" fmla="*/ 968696 h 968696"/>
                <a:gd name="connsiteX4" fmla="*/ 3223 w 1306803"/>
                <a:gd name="connsiteY4" fmla="*/ 0 h 968696"/>
                <a:gd name="connsiteX5" fmla="*/ 1270012 w 1306803"/>
                <a:gd name="connsiteY5" fmla="*/ 663078 h 968696"/>
                <a:gd name="connsiteX6" fmla="*/ 1306385 w 1306803"/>
                <a:gd name="connsiteY6" fmla="*/ 681474 h 968696"/>
                <a:gd name="connsiteX7" fmla="*/ 1306803 w 1306803"/>
                <a:gd name="connsiteY7" fmla="*/ 684400 h 96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803" h="968696">
                  <a:moveTo>
                    <a:pt x="1306803" y="684400"/>
                  </a:moveTo>
                  <a:cubicBezTo>
                    <a:pt x="1108632" y="787249"/>
                    <a:pt x="898337" y="854978"/>
                    <a:pt x="680516" y="900549"/>
                  </a:cubicBezTo>
                  <a:cubicBezTo>
                    <a:pt x="563871" y="924798"/>
                    <a:pt x="446390" y="942357"/>
                    <a:pt x="327655" y="953645"/>
                  </a:cubicBezTo>
                  <a:cubicBezTo>
                    <a:pt x="267869" y="959498"/>
                    <a:pt x="49212" y="967442"/>
                    <a:pt x="296" y="968696"/>
                  </a:cubicBezTo>
                  <a:cubicBezTo>
                    <a:pt x="296" y="955736"/>
                    <a:pt x="-1376" y="7107"/>
                    <a:pt x="3223" y="0"/>
                  </a:cubicBezTo>
                  <a:cubicBezTo>
                    <a:pt x="49212" y="19650"/>
                    <a:pt x="1159220" y="604965"/>
                    <a:pt x="1270012" y="663078"/>
                  </a:cubicBezTo>
                  <a:cubicBezTo>
                    <a:pt x="1282136" y="669350"/>
                    <a:pt x="1292588" y="678547"/>
                    <a:pt x="1306385" y="681474"/>
                  </a:cubicBezTo>
                  <a:cubicBezTo>
                    <a:pt x="1306803" y="682310"/>
                    <a:pt x="1306803" y="683146"/>
                    <a:pt x="1306803" y="684400"/>
                  </a:cubicBezTo>
                  <a:close/>
                </a:path>
              </a:pathLst>
            </a:custGeom>
            <a:solidFill>
              <a:schemeClr val="accent5">
                <a:lumMod val="75000"/>
              </a:schemeClr>
            </a:solidFill>
            <a:ln w="417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7628ADC-A427-43D0-9613-ABA202B278BD}"/>
                </a:ext>
              </a:extLst>
            </p:cNvPr>
            <p:cNvSpPr/>
            <p:nvPr/>
          </p:nvSpPr>
          <p:spPr>
            <a:xfrm>
              <a:off x="8073855" y="1636586"/>
              <a:ext cx="1858374" cy="693881"/>
            </a:xfrm>
            <a:custGeom>
              <a:avLst/>
              <a:gdLst>
                <a:gd name="connsiteX0" fmla="*/ 543925 w 1858374"/>
                <a:gd name="connsiteY0" fmla="*/ 693803 h 693881"/>
                <a:gd name="connsiteX1" fmla="*/ 181866 w 1858374"/>
                <a:gd name="connsiteY1" fmla="*/ 425394 h 693881"/>
                <a:gd name="connsiteX2" fmla="*/ 10870 w 1858374"/>
                <a:gd name="connsiteY2" fmla="*/ 106815 h 693881"/>
                <a:gd name="connsiteX3" fmla="*/ 0 w 1858374"/>
                <a:gd name="connsiteY3" fmla="*/ 6057 h 693881"/>
                <a:gd name="connsiteX4" fmla="*/ 1858375 w 1858374"/>
                <a:gd name="connsiteY4" fmla="*/ 6057 h 693881"/>
                <a:gd name="connsiteX5" fmla="*/ 543925 w 1858374"/>
                <a:gd name="connsiteY5" fmla="*/ 693803 h 69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8374" h="693881">
                  <a:moveTo>
                    <a:pt x="543925" y="693803"/>
                  </a:moveTo>
                  <a:cubicBezTo>
                    <a:pt x="409302" y="623147"/>
                    <a:pt x="285132" y="537858"/>
                    <a:pt x="181866" y="425394"/>
                  </a:cubicBezTo>
                  <a:cubicBezTo>
                    <a:pt x="101176" y="337597"/>
                    <a:pt x="37627" y="224296"/>
                    <a:pt x="10870" y="106815"/>
                  </a:cubicBezTo>
                  <a:cubicBezTo>
                    <a:pt x="5017" y="80476"/>
                    <a:pt x="0" y="32397"/>
                    <a:pt x="0" y="6057"/>
                  </a:cubicBezTo>
                  <a:cubicBezTo>
                    <a:pt x="4599" y="204"/>
                    <a:pt x="1771832" y="-3976"/>
                    <a:pt x="1858375" y="6057"/>
                  </a:cubicBezTo>
                  <a:cubicBezTo>
                    <a:pt x="1799425" y="39086"/>
                    <a:pt x="556467" y="702164"/>
                    <a:pt x="543925" y="693803"/>
                  </a:cubicBezTo>
                  <a:close/>
                </a:path>
              </a:pathLst>
            </a:custGeom>
            <a:solidFill>
              <a:schemeClr val="accent2"/>
            </a:solidFill>
            <a:ln w="4171" cap="flat">
              <a:noFill/>
              <a:prstDash val="solid"/>
              <a:miter/>
            </a:ln>
          </p:spPr>
          <p:txBody>
            <a:bodyPr rtlCol="0" anchor="ctr"/>
            <a:lstStyle/>
            <a:p>
              <a:endParaRPr lang="en-US"/>
            </a:p>
          </p:txBody>
        </p:sp>
      </p:grpSp>
      <p:sp>
        <p:nvSpPr>
          <p:cNvPr id="26" name="Parallelogram 30">
            <a:extLst>
              <a:ext uri="{FF2B5EF4-FFF2-40B4-BE49-F238E27FC236}">
                <a16:creationId xmlns:a16="http://schemas.microsoft.com/office/drawing/2014/main" id="{8C093BE3-9808-4127-9580-D381D98F18EC}"/>
              </a:ext>
            </a:extLst>
          </p:cNvPr>
          <p:cNvSpPr/>
          <p:nvPr/>
        </p:nvSpPr>
        <p:spPr>
          <a:xfrm flipH="1">
            <a:off x="6361426" y="482998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Donut 8">
            <a:extLst>
              <a:ext uri="{FF2B5EF4-FFF2-40B4-BE49-F238E27FC236}">
                <a16:creationId xmlns:a16="http://schemas.microsoft.com/office/drawing/2014/main" id="{AE02B616-A00B-48CF-BFE5-CE8CFD10CE7E}"/>
              </a:ext>
            </a:extLst>
          </p:cNvPr>
          <p:cNvSpPr/>
          <p:nvPr/>
        </p:nvSpPr>
        <p:spPr>
          <a:xfrm>
            <a:off x="7174256" y="323914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8" name="Donut 24">
            <a:extLst>
              <a:ext uri="{FF2B5EF4-FFF2-40B4-BE49-F238E27FC236}">
                <a16:creationId xmlns:a16="http://schemas.microsoft.com/office/drawing/2014/main" id="{9C2FC310-2CD8-4138-AD63-0F80A7E220CF}"/>
              </a:ext>
            </a:extLst>
          </p:cNvPr>
          <p:cNvSpPr/>
          <p:nvPr/>
        </p:nvSpPr>
        <p:spPr>
          <a:xfrm>
            <a:off x="5557007" y="2121631"/>
            <a:ext cx="395217" cy="3984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9" name="Block Arc 25">
            <a:extLst>
              <a:ext uri="{FF2B5EF4-FFF2-40B4-BE49-F238E27FC236}">
                <a16:creationId xmlns:a16="http://schemas.microsoft.com/office/drawing/2014/main" id="{AB6B81A4-16A3-40F5-812C-8EBFDBBEB87A}"/>
              </a:ext>
            </a:extLst>
          </p:cNvPr>
          <p:cNvSpPr>
            <a:spLocks noChangeAspect="1"/>
          </p:cNvSpPr>
          <p:nvPr/>
        </p:nvSpPr>
        <p:spPr>
          <a:xfrm>
            <a:off x="6368950" y="2605017"/>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0" name="자유형 151">
            <a:extLst>
              <a:ext uri="{FF2B5EF4-FFF2-40B4-BE49-F238E27FC236}">
                <a16:creationId xmlns:a16="http://schemas.microsoft.com/office/drawing/2014/main" id="{22D87C69-EA21-4725-8210-5ED4C46C664D}"/>
              </a:ext>
            </a:extLst>
          </p:cNvPr>
          <p:cNvSpPr/>
          <p:nvPr/>
        </p:nvSpPr>
        <p:spPr>
          <a:xfrm>
            <a:off x="4709706" y="3689645"/>
            <a:ext cx="369092" cy="387388"/>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11">
            <a:extLst>
              <a:ext uri="{FF2B5EF4-FFF2-40B4-BE49-F238E27FC236}">
                <a16:creationId xmlns:a16="http://schemas.microsoft.com/office/drawing/2014/main" id="{72E02B5F-23BB-4F8A-BF63-911D3469BD9E}"/>
              </a:ext>
            </a:extLst>
          </p:cNvPr>
          <p:cNvSpPr>
            <a:spLocks noChangeAspect="1"/>
          </p:cNvSpPr>
          <p:nvPr/>
        </p:nvSpPr>
        <p:spPr>
          <a:xfrm rot="9900000">
            <a:off x="7208703" y="4271934"/>
            <a:ext cx="370917" cy="315023"/>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Oval 21">
            <a:extLst>
              <a:ext uri="{FF2B5EF4-FFF2-40B4-BE49-F238E27FC236}">
                <a16:creationId xmlns:a16="http://schemas.microsoft.com/office/drawing/2014/main" id="{99B3F541-B2A7-4523-AB4F-7173F23042FD}"/>
              </a:ext>
            </a:extLst>
          </p:cNvPr>
          <p:cNvSpPr>
            <a:spLocks noChangeAspect="1"/>
          </p:cNvSpPr>
          <p:nvPr/>
        </p:nvSpPr>
        <p:spPr>
          <a:xfrm>
            <a:off x="4647216" y="2727000"/>
            <a:ext cx="357715" cy="3607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Teardrop 1">
            <a:extLst>
              <a:ext uri="{FF2B5EF4-FFF2-40B4-BE49-F238E27FC236}">
                <a16:creationId xmlns:a16="http://schemas.microsoft.com/office/drawing/2014/main" id="{52D9AB50-29A5-4547-9392-A75C6EA3182B}"/>
              </a:ext>
            </a:extLst>
          </p:cNvPr>
          <p:cNvSpPr/>
          <p:nvPr/>
        </p:nvSpPr>
        <p:spPr>
          <a:xfrm rot="18805991">
            <a:off x="5484236" y="5163432"/>
            <a:ext cx="330313" cy="32686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4" name="Group 64">
            <a:extLst>
              <a:ext uri="{FF2B5EF4-FFF2-40B4-BE49-F238E27FC236}">
                <a16:creationId xmlns:a16="http://schemas.microsoft.com/office/drawing/2014/main" id="{4FC0341F-ACBC-4CE7-9C3F-585385170B93}"/>
              </a:ext>
            </a:extLst>
          </p:cNvPr>
          <p:cNvGrpSpPr/>
          <p:nvPr/>
        </p:nvGrpSpPr>
        <p:grpSpPr>
          <a:xfrm>
            <a:off x="7494218" y="1186389"/>
            <a:ext cx="5196871" cy="1791820"/>
            <a:chOff x="2723493" y="3891048"/>
            <a:chExt cx="3069862" cy="1791820"/>
          </a:xfrm>
        </p:grpSpPr>
        <p:sp>
          <p:nvSpPr>
            <p:cNvPr id="35" name="TextBox 34">
              <a:extLst>
                <a:ext uri="{FF2B5EF4-FFF2-40B4-BE49-F238E27FC236}">
                  <a16:creationId xmlns:a16="http://schemas.microsoft.com/office/drawing/2014/main" id="{9D8AE880-18CA-457C-8934-4AB158227901}"/>
                </a:ext>
              </a:extLst>
            </p:cNvPr>
            <p:cNvSpPr txBox="1"/>
            <p:nvPr/>
          </p:nvSpPr>
          <p:spPr>
            <a:xfrm>
              <a:off x="2723493" y="4297873"/>
              <a:ext cx="2796118" cy="1384995"/>
            </a:xfrm>
            <a:prstGeom prst="rect">
              <a:avLst/>
            </a:prstGeom>
            <a:noFill/>
          </p:spPr>
          <p:txBody>
            <a:bodyPr wrap="square" rtlCol="0" anchor="ctr">
              <a:spAutoFit/>
            </a:bodyPr>
            <a:lstStyle/>
            <a:p>
              <a:pPr algn="ctr"/>
              <a:r>
                <a:rPr lang="fa-IR" dirty="0">
                  <a:effectLst/>
                  <a:latin typeface="Calibri" panose="020F0502020204030204" pitchFamily="34" charset="0"/>
                  <a:ea typeface="Calibri" panose="020F0502020204030204" pitchFamily="34" charset="0"/>
                  <a:cs typeface="B Nazanin" panose="00000400000000000000" pitchFamily="2" charset="-78"/>
                </a:rPr>
                <a:t>خاموش کردن وسایل زمانی که استفاده‏ای از آن‏ها نمی‏شود (دستگاه کپی در حالت آماده به کار می‏تواند معادل بیش از 80% از انرژی‏ای که در وضعیت فعال استفاده می‏کند را مصرف نماید.)</a:t>
              </a:r>
            </a:p>
            <a:p>
              <a:pPr algn="ctr"/>
              <a:r>
                <a:rPr lang="ar-SA" dirty="0">
                  <a:effectLst/>
                  <a:latin typeface="Calibri" panose="020F0502020204030204" pitchFamily="34" charset="0"/>
                  <a:ea typeface="Calibri" panose="020F0502020204030204" pitchFamily="34" charset="0"/>
                  <a:cs typeface="B Nazanin" panose="00000400000000000000" pitchFamily="2" charset="-78"/>
                </a:rPr>
                <a:t>استفاده از پرینترها به صورت مشترک (در صورت امکان)</a:t>
              </a:r>
              <a:endParaRPr lang="en-US" altLang="ko-KR" dirty="0">
                <a:solidFill>
                  <a:schemeClr val="tx1">
                    <a:lumMod val="75000"/>
                    <a:lumOff val="25000"/>
                  </a:schemeClr>
                </a:solidFill>
                <a:cs typeface="Arial" pitchFamily="34" charset="0"/>
              </a:endParaRPr>
            </a:p>
            <a:p>
              <a:pPr algn="ctr"/>
              <a:endParaRPr lang="en-US" altLang="ko-KR" sz="1200" dirty="0">
                <a:solidFill>
                  <a:schemeClr val="tx1">
                    <a:lumMod val="75000"/>
                    <a:lumOff val="25000"/>
                  </a:schemeClr>
                </a:solidFill>
                <a:cs typeface="Arial" pitchFamily="34" charset="0"/>
              </a:endParaRPr>
            </a:p>
          </p:txBody>
        </p:sp>
        <p:sp>
          <p:nvSpPr>
            <p:cNvPr id="36" name="Content Placeholder 3">
              <a:extLst>
                <a:ext uri="{FF2B5EF4-FFF2-40B4-BE49-F238E27FC236}">
                  <a16:creationId xmlns:a16="http://schemas.microsoft.com/office/drawing/2014/main" id="{3404C8D3-898E-4544-9861-8295A27170F2}"/>
                </a:ext>
              </a:extLst>
            </p:cNvPr>
            <p:cNvSpPr txBox="1">
              <a:spLocks/>
            </p:cNvSpPr>
            <p:nvPr/>
          </p:nvSpPr>
          <p:spPr>
            <a:xfrm>
              <a:off x="3935573" y="3891048"/>
              <a:ext cx="1857782" cy="32225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altLang="ko-KR" sz="1800" b="1" dirty="0">
                  <a:solidFill>
                    <a:schemeClr val="tx1">
                      <a:lumMod val="75000"/>
                      <a:lumOff val="25000"/>
                    </a:schemeClr>
                  </a:solidFill>
                  <a:cs typeface="B Titr" panose="00000700000000000000" pitchFamily="2" charset="-78"/>
                </a:rPr>
                <a:t>تجهیزات اداری</a:t>
              </a:r>
              <a:endParaRPr lang="ko-KR" altLang="en-US" sz="1800" b="1" dirty="0">
                <a:solidFill>
                  <a:schemeClr val="tx1">
                    <a:lumMod val="75000"/>
                    <a:lumOff val="25000"/>
                  </a:schemeClr>
                </a:solidFill>
                <a:cs typeface="B Titr" panose="00000700000000000000" pitchFamily="2" charset="-78"/>
              </a:endParaRPr>
            </a:p>
          </p:txBody>
        </p:sp>
      </p:grpSp>
      <p:grpSp>
        <p:nvGrpSpPr>
          <p:cNvPr id="37" name="Group 64">
            <a:extLst>
              <a:ext uri="{FF2B5EF4-FFF2-40B4-BE49-F238E27FC236}">
                <a16:creationId xmlns:a16="http://schemas.microsoft.com/office/drawing/2014/main" id="{CF529123-4099-4230-8D97-7B89A76C7D7F}"/>
              </a:ext>
            </a:extLst>
          </p:cNvPr>
          <p:cNvGrpSpPr/>
          <p:nvPr/>
        </p:nvGrpSpPr>
        <p:grpSpPr>
          <a:xfrm>
            <a:off x="7816081" y="2861899"/>
            <a:ext cx="4662374" cy="714654"/>
            <a:chOff x="2361462" y="4316118"/>
            <a:chExt cx="2754127" cy="714654"/>
          </a:xfrm>
        </p:grpSpPr>
        <p:sp>
          <p:nvSpPr>
            <p:cNvPr id="38" name="TextBox 37">
              <a:extLst>
                <a:ext uri="{FF2B5EF4-FFF2-40B4-BE49-F238E27FC236}">
                  <a16:creationId xmlns:a16="http://schemas.microsoft.com/office/drawing/2014/main" id="{5A7AA459-DC0F-4B77-A66E-D94D4712A8DA}"/>
                </a:ext>
              </a:extLst>
            </p:cNvPr>
            <p:cNvSpPr txBox="1"/>
            <p:nvPr/>
          </p:nvSpPr>
          <p:spPr>
            <a:xfrm>
              <a:off x="2361462" y="4753773"/>
              <a:ext cx="2584913" cy="276999"/>
            </a:xfrm>
            <a:prstGeom prst="rect">
              <a:avLst/>
            </a:prstGeom>
            <a:noFill/>
          </p:spPr>
          <p:txBody>
            <a:bodyPr wrap="square" rtlCol="0" anchor="ctr">
              <a:spAutoFit/>
            </a:bodyPr>
            <a:lstStyle/>
            <a:p>
              <a:endParaRPr lang="en-US" altLang="ko-KR" sz="1200" dirty="0">
                <a:solidFill>
                  <a:schemeClr val="tx1">
                    <a:lumMod val="75000"/>
                    <a:lumOff val="25000"/>
                  </a:schemeClr>
                </a:solidFill>
                <a:cs typeface="Arial" pitchFamily="34" charset="0"/>
              </a:endParaRPr>
            </a:p>
          </p:txBody>
        </p:sp>
        <p:sp>
          <p:nvSpPr>
            <p:cNvPr id="39" name="Content Placeholder 3">
              <a:extLst>
                <a:ext uri="{FF2B5EF4-FFF2-40B4-BE49-F238E27FC236}">
                  <a16:creationId xmlns:a16="http://schemas.microsoft.com/office/drawing/2014/main" id="{B3B2DC87-2C39-411E-B72C-E110D99E25A8}"/>
                </a:ext>
              </a:extLst>
            </p:cNvPr>
            <p:cNvSpPr txBox="1">
              <a:spLocks/>
            </p:cNvSpPr>
            <p:nvPr/>
          </p:nvSpPr>
          <p:spPr>
            <a:xfrm>
              <a:off x="3257807" y="4316118"/>
              <a:ext cx="1857782" cy="32225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ko-KR" altLang="en-US" sz="1600" b="1" dirty="0">
                <a:solidFill>
                  <a:schemeClr val="tx1">
                    <a:lumMod val="75000"/>
                    <a:lumOff val="25000"/>
                  </a:schemeClr>
                </a:solidFill>
                <a:cs typeface="B Titr" panose="00000700000000000000" pitchFamily="2" charset="-78"/>
              </a:endParaRPr>
            </a:p>
          </p:txBody>
        </p:sp>
      </p:grpSp>
      <p:grpSp>
        <p:nvGrpSpPr>
          <p:cNvPr id="43" name="Group 64">
            <a:extLst>
              <a:ext uri="{FF2B5EF4-FFF2-40B4-BE49-F238E27FC236}">
                <a16:creationId xmlns:a16="http://schemas.microsoft.com/office/drawing/2014/main" id="{DE9C6F4D-EAEC-4731-BB7F-A23A2E938D77}"/>
              </a:ext>
            </a:extLst>
          </p:cNvPr>
          <p:cNvGrpSpPr/>
          <p:nvPr/>
        </p:nvGrpSpPr>
        <p:grpSpPr>
          <a:xfrm>
            <a:off x="8087591" y="5072180"/>
            <a:ext cx="3647340" cy="1020771"/>
            <a:chOff x="2685035" y="4341982"/>
            <a:chExt cx="2117061" cy="1277370"/>
          </a:xfrm>
        </p:grpSpPr>
        <p:sp>
          <p:nvSpPr>
            <p:cNvPr id="44" name="TextBox 43">
              <a:extLst>
                <a:ext uri="{FF2B5EF4-FFF2-40B4-BE49-F238E27FC236}">
                  <a16:creationId xmlns:a16="http://schemas.microsoft.com/office/drawing/2014/main" id="{879853A8-F35F-4C4C-8862-C9FF17643CD2}"/>
                </a:ext>
              </a:extLst>
            </p:cNvPr>
            <p:cNvSpPr txBox="1"/>
            <p:nvPr/>
          </p:nvSpPr>
          <p:spPr>
            <a:xfrm>
              <a:off x="2685035" y="4810548"/>
              <a:ext cx="2117061" cy="808804"/>
            </a:xfrm>
            <a:prstGeom prst="rect">
              <a:avLst/>
            </a:prstGeom>
            <a:noFill/>
          </p:spPr>
          <p:txBody>
            <a:bodyPr wrap="square" rtlCol="0" anchor="ctr">
              <a:spAutoFit/>
            </a:bodyPr>
            <a:lstStyle/>
            <a:p>
              <a:pPr algn="ctr"/>
              <a:r>
                <a:rPr lang="fa-IR" dirty="0">
                  <a:cs typeface="B Nazanin" panose="00000400000000000000" pitchFamily="2" charset="-78"/>
                </a:rPr>
                <a:t>سازمان دهی واحد نقلیه و کاهش هزینه</a:t>
              </a:r>
            </a:p>
            <a:p>
              <a:pPr algn="ctr"/>
              <a:r>
                <a:rPr lang="fa-IR" dirty="0">
                  <a:cs typeface="B Nazanin" panose="00000400000000000000" pitchFamily="2" charset="-78"/>
                </a:rPr>
                <a:t> (صرفه جویی مالی )</a:t>
              </a:r>
              <a:endParaRPr lang="en-US" altLang="ko-KR" dirty="0">
                <a:solidFill>
                  <a:schemeClr val="tx1">
                    <a:lumMod val="75000"/>
                    <a:lumOff val="25000"/>
                  </a:schemeClr>
                </a:solidFill>
                <a:cs typeface="Arial" pitchFamily="34" charset="0"/>
              </a:endParaRPr>
            </a:p>
          </p:txBody>
        </p:sp>
        <p:sp>
          <p:nvSpPr>
            <p:cNvPr id="45" name="Content Placeholder 3">
              <a:extLst>
                <a:ext uri="{FF2B5EF4-FFF2-40B4-BE49-F238E27FC236}">
                  <a16:creationId xmlns:a16="http://schemas.microsoft.com/office/drawing/2014/main" id="{16FFD02C-10A6-4BBD-B799-2923567F3969}"/>
                </a:ext>
              </a:extLst>
            </p:cNvPr>
            <p:cNvSpPr txBox="1">
              <a:spLocks/>
            </p:cNvSpPr>
            <p:nvPr/>
          </p:nvSpPr>
          <p:spPr>
            <a:xfrm>
              <a:off x="3103819" y="4341982"/>
              <a:ext cx="1527844" cy="32225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fa-IR" altLang="ko-KR" sz="1600" b="1" dirty="0">
                  <a:solidFill>
                    <a:schemeClr val="tx1">
                      <a:lumMod val="75000"/>
                      <a:lumOff val="25000"/>
                    </a:schemeClr>
                  </a:solidFill>
                  <a:cs typeface="B Titr" panose="00000700000000000000" pitchFamily="2" charset="-78"/>
                </a:rPr>
                <a:t>مدیریت حمل و نقل</a:t>
              </a:r>
              <a:endParaRPr lang="en-US" altLang="ko-KR" sz="1600" b="1" dirty="0">
                <a:solidFill>
                  <a:schemeClr val="tx1">
                    <a:lumMod val="75000"/>
                    <a:lumOff val="25000"/>
                  </a:schemeClr>
                </a:solidFill>
                <a:cs typeface="B Titr" panose="00000700000000000000" pitchFamily="2" charset="-78"/>
              </a:endParaRPr>
            </a:p>
            <a:p>
              <a:pPr marL="0" indent="0" algn="ctr" rtl="1">
                <a:buNone/>
              </a:pPr>
              <a:endParaRPr lang="en-US" altLang="ko-KR" sz="1600" b="1" dirty="0">
                <a:solidFill>
                  <a:schemeClr val="tx1">
                    <a:lumMod val="75000"/>
                    <a:lumOff val="25000"/>
                  </a:schemeClr>
                </a:solidFill>
                <a:cs typeface="B Titr" panose="00000700000000000000" pitchFamily="2" charset="-78"/>
              </a:endParaRPr>
            </a:p>
          </p:txBody>
        </p:sp>
      </p:grpSp>
      <p:grpSp>
        <p:nvGrpSpPr>
          <p:cNvPr id="46" name="Group 64">
            <a:extLst>
              <a:ext uri="{FF2B5EF4-FFF2-40B4-BE49-F238E27FC236}">
                <a16:creationId xmlns:a16="http://schemas.microsoft.com/office/drawing/2014/main" id="{7774F637-129E-4D2F-8AAD-0D6FA4B17D22}"/>
              </a:ext>
            </a:extLst>
          </p:cNvPr>
          <p:cNvGrpSpPr/>
          <p:nvPr/>
        </p:nvGrpSpPr>
        <p:grpSpPr>
          <a:xfrm flipH="1">
            <a:off x="-91066" y="1185384"/>
            <a:ext cx="4368950" cy="2188650"/>
            <a:chOff x="2820720" y="4039229"/>
            <a:chExt cx="2580797" cy="2188650"/>
          </a:xfrm>
        </p:grpSpPr>
        <p:sp>
          <p:nvSpPr>
            <p:cNvPr id="47" name="TextBox 46">
              <a:extLst>
                <a:ext uri="{FF2B5EF4-FFF2-40B4-BE49-F238E27FC236}">
                  <a16:creationId xmlns:a16="http://schemas.microsoft.com/office/drawing/2014/main" id="{045916F6-502E-401B-998D-1340427618E8}"/>
                </a:ext>
              </a:extLst>
            </p:cNvPr>
            <p:cNvSpPr txBox="1"/>
            <p:nvPr/>
          </p:nvSpPr>
          <p:spPr>
            <a:xfrm>
              <a:off x="2820720" y="4473553"/>
              <a:ext cx="2580797" cy="1754326"/>
            </a:xfrm>
            <a:prstGeom prst="rect">
              <a:avLst/>
            </a:prstGeom>
            <a:noFill/>
          </p:spPr>
          <p:txBody>
            <a:bodyPr wrap="square" rtlCol="0" anchor="ctr">
              <a:spAutoFit/>
            </a:bodyPr>
            <a:lstStyle/>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نگهداری و تعمیر تجهیزات در اولویت نسبت به تعویض آن</a:t>
              </a:r>
            </a:p>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استفاده از محصولات قابل تعویض به جای انواع دورریختنی</a:t>
              </a:r>
            </a:p>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استفاده نکردن از لیوان‏های یکبار مصرف (پلاستیکی و کاغذی)</a:t>
              </a:r>
            </a:p>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بهینه‏سازی خرید با پرهیز از سفارش‏های کم کیفیت (بررسی درخواست های ارسالی از سوی واحد ها</a:t>
              </a:r>
              <a:endParaRPr lang="en-US" altLang="ko-KR" sz="1200" dirty="0">
                <a:solidFill>
                  <a:schemeClr val="tx1">
                    <a:lumMod val="75000"/>
                    <a:lumOff val="25000"/>
                  </a:schemeClr>
                </a:solidFill>
                <a:cs typeface="Arial" pitchFamily="34" charset="0"/>
              </a:endParaRPr>
            </a:p>
          </p:txBody>
        </p:sp>
        <p:sp>
          <p:nvSpPr>
            <p:cNvPr id="48" name="Content Placeholder 3">
              <a:extLst>
                <a:ext uri="{FF2B5EF4-FFF2-40B4-BE49-F238E27FC236}">
                  <a16:creationId xmlns:a16="http://schemas.microsoft.com/office/drawing/2014/main" id="{AC72AB3C-931D-45D3-9BCD-C6CEAAB8B19E}"/>
                </a:ext>
              </a:extLst>
            </p:cNvPr>
            <p:cNvSpPr txBox="1">
              <a:spLocks/>
            </p:cNvSpPr>
            <p:nvPr/>
          </p:nvSpPr>
          <p:spPr>
            <a:xfrm>
              <a:off x="3051404" y="4039229"/>
              <a:ext cx="1857782" cy="37368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altLang="ko-KR" sz="1800" b="1" dirty="0">
                  <a:solidFill>
                    <a:schemeClr val="tx1">
                      <a:lumMod val="75000"/>
                      <a:lumOff val="25000"/>
                    </a:schemeClr>
                  </a:solidFill>
                  <a:cs typeface="B Titr" panose="00000700000000000000" pitchFamily="2" charset="-78"/>
                </a:rPr>
                <a:t>کاهش زباله در راستای کاهش هزینه</a:t>
              </a:r>
              <a:endParaRPr lang="ko-KR" altLang="en-US" sz="1800" b="1" dirty="0">
                <a:solidFill>
                  <a:schemeClr val="tx1">
                    <a:lumMod val="75000"/>
                    <a:lumOff val="25000"/>
                  </a:schemeClr>
                </a:solidFill>
                <a:cs typeface="B Titr" panose="00000700000000000000" pitchFamily="2" charset="-78"/>
              </a:endParaRPr>
            </a:p>
          </p:txBody>
        </p:sp>
      </p:grpSp>
      <p:grpSp>
        <p:nvGrpSpPr>
          <p:cNvPr id="49" name="Group 64">
            <a:extLst>
              <a:ext uri="{FF2B5EF4-FFF2-40B4-BE49-F238E27FC236}">
                <a16:creationId xmlns:a16="http://schemas.microsoft.com/office/drawing/2014/main" id="{D10E5781-10EF-4F58-914E-0C3EFFDC21AF}"/>
              </a:ext>
            </a:extLst>
          </p:cNvPr>
          <p:cNvGrpSpPr/>
          <p:nvPr/>
        </p:nvGrpSpPr>
        <p:grpSpPr>
          <a:xfrm flipH="1">
            <a:off x="423058" y="3483967"/>
            <a:ext cx="3655717" cy="2721347"/>
            <a:chOff x="2595466" y="-2058431"/>
            <a:chExt cx="2159481" cy="12497348"/>
          </a:xfrm>
        </p:grpSpPr>
        <p:sp>
          <p:nvSpPr>
            <p:cNvPr id="50" name="TextBox 49">
              <a:extLst>
                <a:ext uri="{FF2B5EF4-FFF2-40B4-BE49-F238E27FC236}">
                  <a16:creationId xmlns:a16="http://schemas.microsoft.com/office/drawing/2014/main" id="{3B013036-6EA9-4BE4-B0A0-EDA86B90FAA7}"/>
                </a:ext>
              </a:extLst>
            </p:cNvPr>
            <p:cNvSpPr txBox="1"/>
            <p:nvPr/>
          </p:nvSpPr>
          <p:spPr>
            <a:xfrm>
              <a:off x="2595466" y="-161690"/>
              <a:ext cx="2083917" cy="10600607"/>
            </a:xfrm>
            <a:prstGeom prst="rect">
              <a:avLst/>
            </a:prstGeom>
            <a:noFill/>
          </p:spPr>
          <p:txBody>
            <a:bodyPr wrap="square" rtlCol="0" anchor="ctr">
              <a:spAutoFit/>
            </a:bodyPr>
            <a:lstStyle/>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بررسی مصرف کاغذ به صورت ماهیانه در واحدها</a:t>
              </a:r>
            </a:p>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محاسبه میزان مصرف کاغذ به صورت ماهیانه</a:t>
              </a:r>
            </a:p>
            <a:p>
              <a:pPr algn="ctr"/>
              <a:r>
                <a:rPr lang="ar-SA" sz="1800" dirty="0">
                  <a:effectLst/>
                  <a:latin typeface="Calibri" panose="020F0502020204030204" pitchFamily="34" charset="0"/>
                  <a:ea typeface="Calibri" panose="020F0502020204030204" pitchFamily="34" charset="0"/>
                  <a:cs typeface="B Nazanin" panose="00000400000000000000" pitchFamily="2" charset="-78"/>
                </a:rPr>
                <a:t>استفاده از پاورپوینت در جلسات به جای پرینت کاغذی (در حد امکان</a:t>
              </a:r>
              <a:r>
                <a:rPr lang="fa-IR" sz="1800" dirty="0">
                  <a:effectLst/>
                  <a:latin typeface="Calibri" panose="020F0502020204030204" pitchFamily="34" charset="0"/>
                  <a:ea typeface="Calibri" panose="020F0502020204030204" pitchFamily="34" charset="0"/>
                  <a:cs typeface="B Nazanin" panose="00000400000000000000" pitchFamily="2" charset="-78"/>
                </a:rPr>
                <a:t> .</a:t>
              </a:r>
            </a:p>
            <a:p>
              <a:pPr algn="ctr"/>
              <a:r>
                <a:rPr lang="fa-IR" sz="1800" dirty="0">
                  <a:effectLst/>
                  <a:latin typeface="Calibri" panose="020F0502020204030204" pitchFamily="34" charset="0"/>
                  <a:ea typeface="Calibri" panose="020F0502020204030204" pitchFamily="34" charset="0"/>
                  <a:cs typeface="B Nazanin" panose="00000400000000000000" pitchFamily="2" charset="-78"/>
                </a:rPr>
                <a:t>استفاده از دو روی کاغذ</a:t>
              </a:r>
            </a:p>
            <a:p>
              <a:pPr algn="ctr"/>
              <a:r>
                <a:rPr lang="ar-SA" sz="1800" dirty="0">
                  <a:effectLst/>
                  <a:latin typeface="Calibri" panose="020F0502020204030204" pitchFamily="34" charset="0"/>
                  <a:ea typeface="Calibri" panose="020F0502020204030204" pitchFamily="34" charset="0"/>
                  <a:cs typeface="B Nazanin" panose="00000400000000000000" pitchFamily="2" charset="-78"/>
                </a:rPr>
                <a:t>استفاده از کاغذ بازیافتی </a:t>
              </a:r>
              <a:endParaRPr lang="en-US" altLang="ko-KR" sz="1200" dirty="0">
                <a:solidFill>
                  <a:schemeClr val="tx1">
                    <a:lumMod val="75000"/>
                    <a:lumOff val="25000"/>
                  </a:schemeClr>
                </a:solidFill>
                <a:cs typeface="Arial" pitchFamily="34" charset="0"/>
              </a:endParaRPr>
            </a:p>
            <a:p>
              <a:pPr algn="ctr"/>
              <a:endParaRPr lang="fa-IR" altLang="ko-KR" dirty="0">
                <a:solidFill>
                  <a:schemeClr val="tx1">
                    <a:lumMod val="75000"/>
                    <a:lumOff val="25000"/>
                  </a:schemeClr>
                </a:solidFill>
                <a:latin typeface="Calibri" panose="020F0502020204030204" pitchFamily="34" charset="0"/>
                <a:ea typeface="Calibri" panose="020F0502020204030204" pitchFamily="34" charset="0"/>
                <a:cs typeface="B Nazanin" panose="00000400000000000000" pitchFamily="2" charset="-78"/>
              </a:endParaRPr>
            </a:p>
            <a:p>
              <a:pPr algn="ctr"/>
              <a:r>
                <a:rPr lang="en-US" altLang="ko-KR" dirty="0">
                  <a:solidFill>
                    <a:schemeClr val="tx1">
                      <a:lumMod val="75000"/>
                      <a:lumOff val="25000"/>
                    </a:schemeClr>
                  </a:solidFill>
                  <a:cs typeface="Arial" pitchFamily="34" charset="0"/>
                </a:rPr>
                <a:t>  </a:t>
              </a:r>
            </a:p>
          </p:txBody>
        </p:sp>
        <p:sp>
          <p:nvSpPr>
            <p:cNvPr id="51" name="Content Placeholder 3">
              <a:extLst>
                <a:ext uri="{FF2B5EF4-FFF2-40B4-BE49-F238E27FC236}">
                  <a16:creationId xmlns:a16="http://schemas.microsoft.com/office/drawing/2014/main" id="{D478D001-4A38-4D33-B062-F5447CF5B96A}"/>
                </a:ext>
              </a:extLst>
            </p:cNvPr>
            <p:cNvSpPr txBox="1">
              <a:spLocks/>
            </p:cNvSpPr>
            <p:nvPr/>
          </p:nvSpPr>
          <p:spPr>
            <a:xfrm rot="10800000" flipV="1">
              <a:off x="2897165" y="-2058431"/>
              <a:ext cx="1857782" cy="15117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fa-IR" sz="1800" b="1" dirty="0">
                  <a:effectLst/>
                  <a:latin typeface="Calibri" panose="020F0502020204030204" pitchFamily="34" charset="0"/>
                  <a:ea typeface="Calibri" panose="020F0502020204030204" pitchFamily="34" charset="0"/>
                  <a:cs typeface="B Titr" panose="00000700000000000000" pitchFamily="2" charset="-78"/>
                </a:rPr>
                <a:t>کاهش و بهبود مصرف کاغذ</a:t>
              </a:r>
              <a:endParaRPr lang="ko-KR" altLang="en-US" sz="1200" b="1" dirty="0">
                <a:solidFill>
                  <a:schemeClr val="tx1">
                    <a:lumMod val="75000"/>
                    <a:lumOff val="25000"/>
                  </a:schemeClr>
                </a:solidFill>
                <a:cs typeface="B Titr" panose="00000700000000000000" pitchFamily="2" charset="-78"/>
              </a:endParaRPr>
            </a:p>
          </p:txBody>
        </p:sp>
      </p:grpSp>
      <p:grpSp>
        <p:nvGrpSpPr>
          <p:cNvPr id="40" name="Group 64">
            <a:extLst>
              <a:ext uri="{FF2B5EF4-FFF2-40B4-BE49-F238E27FC236}">
                <a16:creationId xmlns:a16="http://schemas.microsoft.com/office/drawing/2014/main" id="{AC163942-F2F7-4819-829D-038EDDADA800}"/>
              </a:ext>
            </a:extLst>
          </p:cNvPr>
          <p:cNvGrpSpPr/>
          <p:nvPr/>
        </p:nvGrpSpPr>
        <p:grpSpPr>
          <a:xfrm>
            <a:off x="8315753" y="3298859"/>
            <a:ext cx="4254841" cy="1303608"/>
            <a:chOff x="2633161" y="4063908"/>
            <a:chExt cx="2513392" cy="1303608"/>
          </a:xfrm>
        </p:grpSpPr>
        <p:sp>
          <p:nvSpPr>
            <p:cNvPr id="41" name="TextBox 40">
              <a:extLst>
                <a:ext uri="{FF2B5EF4-FFF2-40B4-BE49-F238E27FC236}">
                  <a16:creationId xmlns:a16="http://schemas.microsoft.com/office/drawing/2014/main" id="{F0902723-9947-4325-8AF7-F3B105652A4C}"/>
                </a:ext>
              </a:extLst>
            </p:cNvPr>
            <p:cNvSpPr txBox="1"/>
            <p:nvPr/>
          </p:nvSpPr>
          <p:spPr>
            <a:xfrm>
              <a:off x="2633161" y="4444186"/>
              <a:ext cx="2154533" cy="923330"/>
            </a:xfrm>
            <a:prstGeom prst="rect">
              <a:avLst/>
            </a:prstGeom>
            <a:noFill/>
          </p:spPr>
          <p:txBody>
            <a:bodyPr wrap="square" rtlCol="0" anchor="ctr">
              <a:spAutoFit/>
            </a:bodyPr>
            <a:lstStyle/>
            <a:p>
              <a:pPr algn="ctr"/>
              <a:r>
                <a:rPr lang="fa-IR" altLang="ko-KR" dirty="0">
                  <a:solidFill>
                    <a:schemeClr val="tx1">
                      <a:lumMod val="75000"/>
                      <a:lumOff val="25000"/>
                    </a:schemeClr>
                  </a:solidFill>
                  <a:cs typeface="B Nazanin" panose="00000400000000000000" pitchFamily="2" charset="-78"/>
                </a:rPr>
                <a:t>آموزش به کارکنان –هماهنگی با واحد های ستادی در خصوص اقدامات بهره وری شده و دریافت پیشنهادات آنان</a:t>
              </a:r>
              <a:endParaRPr lang="en-US" altLang="ko-KR" dirty="0">
                <a:solidFill>
                  <a:schemeClr val="tx1">
                    <a:lumMod val="75000"/>
                    <a:lumOff val="25000"/>
                  </a:schemeClr>
                </a:solidFill>
                <a:cs typeface="Arial" pitchFamily="34" charset="0"/>
              </a:endParaRPr>
            </a:p>
          </p:txBody>
        </p:sp>
        <p:sp>
          <p:nvSpPr>
            <p:cNvPr id="42" name="Content Placeholder 3">
              <a:extLst>
                <a:ext uri="{FF2B5EF4-FFF2-40B4-BE49-F238E27FC236}">
                  <a16:creationId xmlns:a16="http://schemas.microsoft.com/office/drawing/2014/main" id="{447D82F9-EA84-435F-A194-096810532EB1}"/>
                </a:ext>
              </a:extLst>
            </p:cNvPr>
            <p:cNvSpPr txBox="1">
              <a:spLocks/>
            </p:cNvSpPr>
            <p:nvPr/>
          </p:nvSpPr>
          <p:spPr>
            <a:xfrm>
              <a:off x="3288771" y="4063908"/>
              <a:ext cx="1857782" cy="322257"/>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800" b="1" dirty="0">
                  <a:effectLst/>
                  <a:latin typeface="Calibri" panose="020F0502020204030204" pitchFamily="34" charset="0"/>
                  <a:ea typeface="Calibri" panose="020F0502020204030204" pitchFamily="34" charset="0"/>
                  <a:cs typeface="B Titr" panose="00000700000000000000" pitchFamily="2" charset="-78"/>
                </a:rPr>
                <a:t>آموزش به کارکنان</a:t>
              </a:r>
              <a:endParaRPr lang="ko-KR" altLang="en-US" sz="1200" b="1" dirty="0">
                <a:solidFill>
                  <a:schemeClr val="tx1">
                    <a:lumMod val="75000"/>
                    <a:lumOff val="25000"/>
                  </a:schemeClr>
                </a:solidFill>
                <a:cs typeface="B Titr" panose="00000700000000000000" pitchFamily="2" charset="-78"/>
              </a:endParaRPr>
            </a:p>
          </p:txBody>
        </p:sp>
      </p:grpSp>
      <p:pic>
        <p:nvPicPr>
          <p:cNvPr id="52" name="Picture 51">
            <a:extLst>
              <a:ext uri="{FF2B5EF4-FFF2-40B4-BE49-F238E27FC236}">
                <a16:creationId xmlns:a16="http://schemas.microsoft.com/office/drawing/2014/main" id="{3DD6492D-65AE-48FE-AB03-21F37454B9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01397" y="206795"/>
            <a:ext cx="1120785" cy="509882"/>
          </a:xfrm>
          <a:prstGeom prst="rect">
            <a:avLst/>
          </a:prstGeom>
          <a:noFill/>
          <a:ln>
            <a:noFill/>
          </a:ln>
        </p:spPr>
      </p:pic>
    </p:spTree>
    <p:extLst>
      <p:ext uri="{BB962C8B-B14F-4D97-AF65-F5344CB8AC3E}">
        <p14:creationId xmlns:p14="http://schemas.microsoft.com/office/powerpoint/2010/main" val="273794256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778671" y="552162"/>
            <a:ext cx="7680917" cy="724247"/>
          </a:xfrm>
        </p:spPr>
        <p:txBody>
          <a:bodyPr/>
          <a:lstStyle/>
          <a:p>
            <a:r>
              <a:rPr lang="fa-IR" sz="4400" dirty="0">
                <a:cs typeface="B Titr" panose="00000700000000000000" pitchFamily="2" charset="-78"/>
              </a:rPr>
              <a:t>موانع و محدودیت ها</a:t>
            </a:r>
            <a:endParaRPr lang="en-US" sz="4400" dirty="0">
              <a:cs typeface="B Titr" panose="00000700000000000000" pitchFamily="2" charset="-78"/>
            </a:endParaRPr>
          </a:p>
        </p:txBody>
      </p:sp>
      <p:grpSp>
        <p:nvGrpSpPr>
          <p:cNvPr id="3" name="Group 2">
            <a:extLst>
              <a:ext uri="{FF2B5EF4-FFF2-40B4-BE49-F238E27FC236}">
                <a16:creationId xmlns:a16="http://schemas.microsoft.com/office/drawing/2014/main" id="{8246618B-0AAE-4242-AE84-32C91BD13AE5}"/>
              </a:ext>
            </a:extLst>
          </p:cNvPr>
          <p:cNvGrpSpPr/>
          <p:nvPr/>
        </p:nvGrpSpPr>
        <p:grpSpPr>
          <a:xfrm>
            <a:off x="10634698" y="1669798"/>
            <a:ext cx="1207911" cy="1207911"/>
            <a:chOff x="1259632" y="1927684"/>
            <a:chExt cx="2005372" cy="2005372"/>
          </a:xfrm>
        </p:grpSpPr>
        <p:sp>
          <p:nvSpPr>
            <p:cNvPr id="4" name="Oval 3">
              <a:extLst>
                <a:ext uri="{FF2B5EF4-FFF2-40B4-BE49-F238E27FC236}">
                  <a16:creationId xmlns:a16="http://schemas.microsoft.com/office/drawing/2014/main" id="{AC3081CD-4611-4B32-9D1A-A57187C4A895}"/>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id="{B6E27164-852C-4B25-9E35-BA5BFE38559E}"/>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1E954D88-0230-4058-B011-3D57FB3CEE16}"/>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6">
            <a:extLst>
              <a:ext uri="{FF2B5EF4-FFF2-40B4-BE49-F238E27FC236}">
                <a16:creationId xmlns:a16="http://schemas.microsoft.com/office/drawing/2014/main" id="{3031229E-3833-4096-BDC1-3E488F823937}"/>
              </a:ext>
            </a:extLst>
          </p:cNvPr>
          <p:cNvGrpSpPr/>
          <p:nvPr/>
        </p:nvGrpSpPr>
        <p:grpSpPr>
          <a:xfrm>
            <a:off x="7767701" y="2212385"/>
            <a:ext cx="4424299" cy="4072252"/>
            <a:chOff x="5220072" y="1700808"/>
            <a:chExt cx="3198753" cy="4269366"/>
          </a:xfrm>
        </p:grpSpPr>
        <p:sp>
          <p:nvSpPr>
            <p:cNvPr id="8" name="Flowchart: Process 7">
              <a:extLst>
                <a:ext uri="{FF2B5EF4-FFF2-40B4-BE49-F238E27FC236}">
                  <a16:creationId xmlns:a16="http://schemas.microsoft.com/office/drawing/2014/main" id="{FBB3AF06-111E-435F-BE9E-326C0C14DD84}"/>
                </a:ext>
              </a:extLst>
            </p:cNvPr>
            <p:cNvSpPr/>
            <p:nvPr/>
          </p:nvSpPr>
          <p:spPr>
            <a:xfrm rot="19958372">
              <a:off x="5765733" y="4695721"/>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8">
              <a:extLst>
                <a:ext uri="{FF2B5EF4-FFF2-40B4-BE49-F238E27FC236}">
                  <a16:creationId xmlns:a16="http://schemas.microsoft.com/office/drawing/2014/main" id="{83959C2D-C9E8-40A7-A548-E313B90B96AB}"/>
                </a:ext>
              </a:extLst>
            </p:cNvPr>
            <p:cNvGrpSpPr/>
            <p:nvPr/>
          </p:nvGrpSpPr>
          <p:grpSpPr>
            <a:xfrm>
              <a:off x="5710368" y="1700808"/>
              <a:ext cx="2528707" cy="4176464"/>
              <a:chOff x="5710368" y="1700808"/>
              <a:chExt cx="2528707" cy="4176464"/>
            </a:xfrm>
          </p:grpSpPr>
          <p:sp>
            <p:nvSpPr>
              <p:cNvPr id="11" name="Up Arrow 3">
                <a:extLst>
                  <a:ext uri="{FF2B5EF4-FFF2-40B4-BE49-F238E27FC236}">
                    <a16:creationId xmlns:a16="http://schemas.microsoft.com/office/drawing/2014/main" id="{2FB32A4F-61AA-4A00-A040-11E7DCD2B8B7}"/>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id="{E2FEC6FB-4840-41AE-A9C2-DF374CD68BAF}"/>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id="{432B85A3-92B6-4834-A3D5-5BD2EFAD9CE4}"/>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id="{0C0D678A-6CA8-4CAE-8549-E46655C3C0A1}"/>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id="{1F9E0751-395D-46AA-A20B-C7626D70B24E}"/>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10" name="Picture 2" descr="E:\002-KIMS BUSINESS\007-04-1-FIVERR\01-PPT-TEMPLATE\COVER-PSD\05-cut-01.png">
              <a:extLst>
                <a:ext uri="{FF2B5EF4-FFF2-40B4-BE49-F238E27FC236}">
                  <a16:creationId xmlns:a16="http://schemas.microsoft.com/office/drawing/2014/main" id="{71870F2C-6A28-45BB-BB22-A096766C5B72}"/>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43765"/>
              <a:ext cx="1338808" cy="2264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a:extLst>
              <a:ext uri="{FF2B5EF4-FFF2-40B4-BE49-F238E27FC236}">
                <a16:creationId xmlns:a16="http://schemas.microsoft.com/office/drawing/2014/main" id="{1E4F59ED-A876-435C-BBDE-F2DF65BA616C}"/>
              </a:ext>
            </a:extLst>
          </p:cNvPr>
          <p:cNvCxnSpPr>
            <a:cxnSpLocks/>
          </p:cNvCxnSpPr>
          <p:nvPr/>
        </p:nvCxnSpPr>
        <p:spPr>
          <a:xfrm>
            <a:off x="1451344" y="6060558"/>
            <a:ext cx="6630278" cy="2403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D9A03DC-33D4-4D1B-B671-64158952C7D7}"/>
              </a:ext>
            </a:extLst>
          </p:cNvPr>
          <p:cNvSpPr txBox="1"/>
          <p:nvPr/>
        </p:nvSpPr>
        <p:spPr>
          <a:xfrm>
            <a:off x="5537149" y="1745663"/>
            <a:ext cx="4660034" cy="707886"/>
          </a:xfrm>
          <a:prstGeom prst="rect">
            <a:avLst/>
          </a:prstGeom>
          <a:noFill/>
        </p:spPr>
        <p:txBody>
          <a:bodyPr wrap="square" rtlCol="0">
            <a:spAutoFit/>
          </a:bodyPr>
          <a:lstStyle/>
          <a:p>
            <a:pPr algn="ctr"/>
            <a:r>
              <a:rPr lang="fa-IR" sz="2000" b="1" dirty="0">
                <a:cs typeface="B Nazanin" panose="00000400000000000000" pitchFamily="2" charset="-78"/>
              </a:rPr>
              <a:t>وجود برنامه‌های مشابه و موازي اين برنامه و تأثیرات منفي ناشي از عدم موفقيت آن برنامه‌ها</a:t>
            </a:r>
            <a:endParaRPr lang="en-US" altLang="ko-KR" sz="2000" b="1" dirty="0">
              <a:solidFill>
                <a:schemeClr val="tx1">
                  <a:lumMod val="65000"/>
                  <a:lumOff val="35000"/>
                </a:schemeClr>
              </a:solidFill>
              <a:cs typeface="B Nazanin" panose="00000400000000000000" pitchFamily="2" charset="-78"/>
            </a:endParaRPr>
          </a:p>
        </p:txBody>
      </p:sp>
      <p:sp>
        <p:nvSpPr>
          <p:cNvPr id="20" name="Rectangle 19">
            <a:extLst>
              <a:ext uri="{FF2B5EF4-FFF2-40B4-BE49-F238E27FC236}">
                <a16:creationId xmlns:a16="http://schemas.microsoft.com/office/drawing/2014/main" id="{F647BEFA-CDBB-456C-A228-76F247C7336B}"/>
              </a:ext>
            </a:extLst>
          </p:cNvPr>
          <p:cNvSpPr/>
          <p:nvPr/>
        </p:nvSpPr>
        <p:spPr>
          <a:xfrm>
            <a:off x="4088954" y="1563726"/>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a:extLst>
              <a:ext uri="{FF2B5EF4-FFF2-40B4-BE49-F238E27FC236}">
                <a16:creationId xmlns:a16="http://schemas.microsoft.com/office/drawing/2014/main" id="{45A96C69-57BB-4020-A7E4-AEA66F14144B}"/>
              </a:ext>
            </a:extLst>
          </p:cNvPr>
          <p:cNvCxnSpPr>
            <a:cxnSpLocks/>
          </p:cNvCxnSpPr>
          <p:nvPr/>
        </p:nvCxnSpPr>
        <p:spPr>
          <a:xfrm flipV="1">
            <a:off x="2520544" y="3968687"/>
            <a:ext cx="6874329" cy="5698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78AE21A-5ABA-41EA-AC70-DC2C5B88A599}"/>
              </a:ext>
            </a:extLst>
          </p:cNvPr>
          <p:cNvSpPr txBox="1"/>
          <p:nvPr/>
        </p:nvSpPr>
        <p:spPr>
          <a:xfrm>
            <a:off x="2642671" y="3441649"/>
            <a:ext cx="7332989" cy="400110"/>
          </a:xfrm>
          <a:prstGeom prst="rect">
            <a:avLst/>
          </a:prstGeom>
          <a:noFill/>
        </p:spPr>
        <p:txBody>
          <a:bodyPr wrap="square" rtlCol="0">
            <a:spAutoFit/>
          </a:bodyPr>
          <a:lstStyle/>
          <a:p>
            <a:pPr algn="ctr"/>
            <a:r>
              <a:rPr lang="fa-IR" sz="2000" b="1" dirty="0">
                <a:cs typeface="B Nazanin" panose="00000400000000000000" pitchFamily="2" charset="-78"/>
              </a:rPr>
              <a:t>کمبود دانش ،عدم توجه و آگاهي عمومي جامعه به موضوع مصرف بهینه انرژی</a:t>
            </a:r>
            <a:endParaRPr lang="en-US" altLang="ko-KR" sz="2000" b="1" dirty="0">
              <a:solidFill>
                <a:schemeClr val="tx1">
                  <a:lumMod val="65000"/>
                  <a:lumOff val="35000"/>
                </a:schemeClr>
              </a:solidFill>
              <a:cs typeface="B Nazanin" panose="00000400000000000000" pitchFamily="2" charset="-78"/>
            </a:endParaRPr>
          </a:p>
        </p:txBody>
      </p:sp>
      <p:sp>
        <p:nvSpPr>
          <p:cNvPr id="25" name="Rectangle 24">
            <a:extLst>
              <a:ext uri="{FF2B5EF4-FFF2-40B4-BE49-F238E27FC236}">
                <a16:creationId xmlns:a16="http://schemas.microsoft.com/office/drawing/2014/main" id="{9FE0E524-E3E1-4326-BB9F-05522499E033}"/>
              </a:ext>
            </a:extLst>
          </p:cNvPr>
          <p:cNvSpPr/>
          <p:nvPr/>
        </p:nvSpPr>
        <p:spPr>
          <a:xfrm>
            <a:off x="3055401" y="2348601"/>
            <a:ext cx="93278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6" name="Straight Connector 25">
            <a:extLst>
              <a:ext uri="{FF2B5EF4-FFF2-40B4-BE49-F238E27FC236}">
                <a16:creationId xmlns:a16="http://schemas.microsoft.com/office/drawing/2014/main" id="{6D9F5020-1E15-40B9-955A-C3E8AF542D8E}"/>
              </a:ext>
            </a:extLst>
          </p:cNvPr>
          <p:cNvCxnSpPr>
            <a:cxnSpLocks/>
          </p:cNvCxnSpPr>
          <p:nvPr/>
        </p:nvCxnSpPr>
        <p:spPr>
          <a:xfrm flipV="1">
            <a:off x="1887279" y="4985371"/>
            <a:ext cx="6722589" cy="9524"/>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02BA4FC-AB8E-4AB3-86BE-A2E26F096DEB}"/>
              </a:ext>
            </a:extLst>
          </p:cNvPr>
          <p:cNvSpPr txBox="1"/>
          <p:nvPr/>
        </p:nvSpPr>
        <p:spPr>
          <a:xfrm>
            <a:off x="2626286" y="4166023"/>
            <a:ext cx="6265854" cy="1015663"/>
          </a:xfrm>
          <a:prstGeom prst="rect">
            <a:avLst/>
          </a:prstGeom>
          <a:noFill/>
        </p:spPr>
        <p:txBody>
          <a:bodyPr wrap="square" rtlCol="0">
            <a:spAutoFit/>
          </a:bodyPr>
          <a:lstStyle/>
          <a:p>
            <a:pPr algn="ctr"/>
            <a:r>
              <a:rPr lang="fa-IR" sz="2000" b="1" dirty="0">
                <a:cs typeface="B Nazanin" panose="00000400000000000000" pitchFamily="2" charset="-78"/>
              </a:rPr>
              <a:t>نیاز به بازه زمانی طولانی جهت فرهنگ سازی و تبلیغ اخلاق زیست محیطی مناسب در کارکنان و مراجعین اجراي برنامه مدیریت سبز؛</a:t>
            </a:r>
            <a:endParaRPr lang="en-US" sz="2000" b="1" dirty="0">
              <a:cs typeface="B Nazanin" panose="00000400000000000000" pitchFamily="2" charset="-78"/>
            </a:endParaRPr>
          </a:p>
          <a:p>
            <a:pPr algn="ctr"/>
            <a:endParaRPr lang="en-US" altLang="ko-KR" sz="2000" b="1" dirty="0">
              <a:solidFill>
                <a:schemeClr val="tx1">
                  <a:lumMod val="65000"/>
                  <a:lumOff val="35000"/>
                </a:schemeClr>
              </a:solidFill>
              <a:cs typeface="B Nazanin" panose="00000400000000000000" pitchFamily="2" charset="-78"/>
            </a:endParaRPr>
          </a:p>
        </p:txBody>
      </p:sp>
      <p:sp>
        <p:nvSpPr>
          <p:cNvPr id="30" name="Rectangle 29">
            <a:extLst>
              <a:ext uri="{FF2B5EF4-FFF2-40B4-BE49-F238E27FC236}">
                <a16:creationId xmlns:a16="http://schemas.microsoft.com/office/drawing/2014/main" id="{BCD12C3B-7732-488B-B8FF-09232D7837D6}"/>
              </a:ext>
            </a:extLst>
          </p:cNvPr>
          <p:cNvSpPr/>
          <p:nvPr/>
        </p:nvSpPr>
        <p:spPr>
          <a:xfrm>
            <a:off x="2015639" y="3151778"/>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1" name="Rounded Rectangle 5">
            <a:extLst>
              <a:ext uri="{FF2B5EF4-FFF2-40B4-BE49-F238E27FC236}">
                <a16:creationId xmlns:a16="http://schemas.microsoft.com/office/drawing/2014/main" id="{D5FD5BFA-9130-46DA-B360-C682D74659C2}"/>
              </a:ext>
            </a:extLst>
          </p:cNvPr>
          <p:cNvSpPr/>
          <p:nvPr/>
        </p:nvSpPr>
        <p:spPr>
          <a:xfrm flipH="1">
            <a:off x="1216150" y="4513279"/>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6B9EA280-B170-4190-99ED-22FC57C75483}"/>
              </a:ext>
            </a:extLst>
          </p:cNvPr>
          <p:cNvSpPr/>
          <p:nvPr/>
        </p:nvSpPr>
        <p:spPr>
          <a:xfrm>
            <a:off x="4335111" y="1766220"/>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eardrop 1">
            <a:extLst>
              <a:ext uri="{FF2B5EF4-FFF2-40B4-BE49-F238E27FC236}">
                <a16:creationId xmlns:a16="http://schemas.microsoft.com/office/drawing/2014/main" id="{025C6A1D-E81F-43CC-9432-9268B92A51C5}"/>
              </a:ext>
            </a:extLst>
          </p:cNvPr>
          <p:cNvSpPr/>
          <p:nvPr/>
        </p:nvSpPr>
        <p:spPr>
          <a:xfrm rot="18805991">
            <a:off x="2159832" y="333568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cxnSp>
        <p:nvCxnSpPr>
          <p:cNvPr id="33" name="Straight Connector 32">
            <a:extLst>
              <a:ext uri="{FF2B5EF4-FFF2-40B4-BE49-F238E27FC236}">
                <a16:creationId xmlns:a16="http://schemas.microsoft.com/office/drawing/2014/main" id="{215B97B8-A31E-4709-BB77-3A4E6CEB1BA9}"/>
              </a:ext>
            </a:extLst>
          </p:cNvPr>
          <p:cNvCxnSpPr>
            <a:cxnSpLocks/>
          </p:cNvCxnSpPr>
          <p:nvPr/>
        </p:nvCxnSpPr>
        <p:spPr>
          <a:xfrm>
            <a:off x="5047964" y="2540990"/>
            <a:ext cx="5063599" cy="301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E0BF42E-4D4B-408E-8D07-410DC411F5AA}"/>
              </a:ext>
            </a:extLst>
          </p:cNvPr>
          <p:cNvSpPr txBox="1"/>
          <p:nvPr/>
        </p:nvSpPr>
        <p:spPr>
          <a:xfrm>
            <a:off x="4943654" y="2724465"/>
            <a:ext cx="3572012" cy="400110"/>
          </a:xfrm>
          <a:prstGeom prst="rect">
            <a:avLst/>
          </a:prstGeom>
          <a:noFill/>
        </p:spPr>
        <p:txBody>
          <a:bodyPr wrap="square">
            <a:spAutoFit/>
          </a:bodyPr>
          <a:lstStyle/>
          <a:p>
            <a:pPr algn="ctr"/>
            <a:r>
              <a:rPr lang="fa-IR" sz="2000" b="1" dirty="0">
                <a:cs typeface="B Nazanin" panose="00000400000000000000" pitchFamily="2" charset="-78"/>
              </a:rPr>
              <a:t>عدم تامین اعتبار کافی</a:t>
            </a:r>
            <a:endParaRPr lang="en-US" sz="2000" dirty="0"/>
          </a:p>
        </p:txBody>
      </p:sp>
      <p:sp>
        <p:nvSpPr>
          <p:cNvPr id="40" name="Freeform: Shape 39">
            <a:extLst>
              <a:ext uri="{FF2B5EF4-FFF2-40B4-BE49-F238E27FC236}">
                <a16:creationId xmlns:a16="http://schemas.microsoft.com/office/drawing/2014/main" id="{F79695D5-A66D-4834-A344-5CE8B5370972}"/>
              </a:ext>
            </a:extLst>
          </p:cNvPr>
          <p:cNvSpPr/>
          <p:nvPr/>
        </p:nvSpPr>
        <p:spPr>
          <a:xfrm>
            <a:off x="3256221" y="2599257"/>
            <a:ext cx="516072" cy="357596"/>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u="sng" dirty="0"/>
          </a:p>
        </p:txBody>
      </p:sp>
      <p:sp>
        <p:nvSpPr>
          <p:cNvPr id="41" name="Rectangle 40">
            <a:extLst>
              <a:ext uri="{FF2B5EF4-FFF2-40B4-BE49-F238E27FC236}">
                <a16:creationId xmlns:a16="http://schemas.microsoft.com/office/drawing/2014/main" id="{B3F100E8-C27C-4AF1-BEF3-857B516DB75C}"/>
              </a:ext>
            </a:extLst>
          </p:cNvPr>
          <p:cNvSpPr/>
          <p:nvPr/>
        </p:nvSpPr>
        <p:spPr>
          <a:xfrm>
            <a:off x="1133670" y="4081279"/>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2" name="Down Arrow 1">
            <a:extLst>
              <a:ext uri="{FF2B5EF4-FFF2-40B4-BE49-F238E27FC236}">
                <a16:creationId xmlns:a16="http://schemas.microsoft.com/office/drawing/2014/main" id="{914D3C6F-3F7B-440A-9463-875FC071C62F}"/>
              </a:ext>
            </a:extLst>
          </p:cNvPr>
          <p:cNvSpPr/>
          <p:nvPr/>
        </p:nvSpPr>
        <p:spPr>
          <a:xfrm rot="10800000" flipH="1">
            <a:off x="1374481" y="4364301"/>
            <a:ext cx="336437" cy="37781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cxnSp>
        <p:nvCxnSpPr>
          <p:cNvPr id="43" name="Straight Connector 42">
            <a:extLst>
              <a:ext uri="{FF2B5EF4-FFF2-40B4-BE49-F238E27FC236}">
                <a16:creationId xmlns:a16="http://schemas.microsoft.com/office/drawing/2014/main" id="{0AF95C20-DC40-4252-86DF-B3079E901673}"/>
              </a:ext>
            </a:extLst>
          </p:cNvPr>
          <p:cNvCxnSpPr>
            <a:cxnSpLocks/>
          </p:cNvCxnSpPr>
          <p:nvPr/>
        </p:nvCxnSpPr>
        <p:spPr>
          <a:xfrm flipV="1">
            <a:off x="4079329" y="3314721"/>
            <a:ext cx="5779900" cy="1518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1FA8EC0-C5C0-4A83-AC1F-03FB0441AD43}"/>
              </a:ext>
            </a:extLst>
          </p:cNvPr>
          <p:cNvSpPr/>
          <p:nvPr/>
        </p:nvSpPr>
        <p:spPr>
          <a:xfrm>
            <a:off x="440515" y="5165772"/>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7" name="Block Arc 25">
            <a:extLst>
              <a:ext uri="{FF2B5EF4-FFF2-40B4-BE49-F238E27FC236}">
                <a16:creationId xmlns:a16="http://schemas.microsoft.com/office/drawing/2014/main" id="{7FB0648B-D736-4283-B44B-79BA7EEAB018}"/>
              </a:ext>
            </a:extLst>
          </p:cNvPr>
          <p:cNvSpPr>
            <a:spLocks noChangeAspect="1"/>
          </p:cNvSpPr>
          <p:nvPr/>
        </p:nvSpPr>
        <p:spPr>
          <a:xfrm>
            <a:off x="730625" y="5392784"/>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9" name="TextBox 18">
            <a:extLst>
              <a:ext uri="{FF2B5EF4-FFF2-40B4-BE49-F238E27FC236}">
                <a16:creationId xmlns:a16="http://schemas.microsoft.com/office/drawing/2014/main" id="{4359B92A-8FD8-4732-8223-9FB60457B8B9}"/>
              </a:ext>
            </a:extLst>
          </p:cNvPr>
          <p:cNvSpPr txBox="1"/>
          <p:nvPr/>
        </p:nvSpPr>
        <p:spPr>
          <a:xfrm>
            <a:off x="1918626" y="5322038"/>
            <a:ext cx="6050056" cy="400110"/>
          </a:xfrm>
          <a:prstGeom prst="rect">
            <a:avLst/>
          </a:prstGeom>
          <a:noFill/>
        </p:spPr>
        <p:txBody>
          <a:bodyPr wrap="square" rtlCol="0">
            <a:spAutoFit/>
          </a:bodyPr>
          <a:lstStyle/>
          <a:p>
            <a:pPr algn="ctr" rtl="1"/>
            <a:r>
              <a:rPr lang="fa-IR" sz="2000" b="1" dirty="0">
                <a:cs typeface="B Nazanin" panose="00000400000000000000" pitchFamily="2" charset="-78"/>
              </a:rPr>
              <a:t>عدم قابلیت سنجش و اندزه گیری برخی از برنامه های تدوین شده</a:t>
            </a:r>
            <a:endParaRPr lang="en-US" sz="2000" b="1" dirty="0">
              <a:cs typeface="B Nazanin" panose="00000400000000000000" pitchFamily="2" charset="-78"/>
            </a:endParaRPr>
          </a:p>
        </p:txBody>
      </p:sp>
      <p:pic>
        <p:nvPicPr>
          <p:cNvPr id="38" name="Picture 37">
            <a:extLst>
              <a:ext uri="{FF2B5EF4-FFF2-40B4-BE49-F238E27FC236}">
                <a16:creationId xmlns:a16="http://schemas.microsoft.com/office/drawing/2014/main" id="{682DA420-9A39-4238-9D78-B798D02999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5572" y="235843"/>
            <a:ext cx="1390616" cy="632637"/>
          </a:xfrm>
          <a:prstGeom prst="rect">
            <a:avLst/>
          </a:prstGeom>
          <a:noFill/>
          <a:ln>
            <a:noFill/>
          </a:ln>
        </p:spPr>
      </p:pic>
    </p:spTree>
    <p:extLst>
      <p:ext uri="{BB962C8B-B14F-4D97-AF65-F5344CB8AC3E}">
        <p14:creationId xmlns:p14="http://schemas.microsoft.com/office/powerpoint/2010/main" val="38272960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1804955" y="312624"/>
            <a:ext cx="7699589" cy="707886"/>
          </a:xfrm>
          <a:prstGeom prst="rect">
            <a:avLst/>
          </a:prstGeom>
          <a:noFill/>
        </p:spPr>
        <p:txBody>
          <a:bodyPr wrap="square" rtlCol="0" anchor="ctr">
            <a:spAutoFit/>
          </a:bodyPr>
          <a:lstStyle/>
          <a:p>
            <a:pPr algn="ctr"/>
            <a:r>
              <a:rPr lang="fa-IR" sz="4000" dirty="0">
                <a:cs typeface="B Titr" panose="00000700000000000000" pitchFamily="2" charset="-78"/>
              </a:rPr>
              <a:t>تغییر اقلیم و اثرات آن</a:t>
            </a:r>
            <a:endParaRPr lang="ko-KR" altLang="en-US" sz="20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632637" y="1377043"/>
            <a:ext cx="10922549" cy="4262705"/>
          </a:xfrm>
          <a:prstGeom prst="rect">
            <a:avLst/>
          </a:prstGeom>
          <a:noFill/>
        </p:spPr>
        <p:txBody>
          <a:bodyPr wrap="square" rtlCol="0">
            <a:spAutoFit/>
          </a:bodyPr>
          <a:lstStyle/>
          <a:p>
            <a:pPr marL="0" indent="0" algn="just" rtl="1">
              <a:buNone/>
            </a:pPr>
            <a:r>
              <a:rPr lang="fa-IR" sz="2400" b="1" dirty="0">
                <a:cs typeface="B Nazanin" panose="00000400000000000000" pitchFamily="2" charset="-78"/>
              </a:rPr>
              <a:t>تغییر اقلیم یا دگرگونی اقلیم یا گرمایش جهانی یا </a:t>
            </a:r>
            <a:r>
              <a:rPr lang="fa-IR" sz="2400" b="1" dirty="0">
                <a:solidFill>
                  <a:srgbClr val="FF0000"/>
                </a:solidFill>
                <a:cs typeface="B Nazanin" panose="00000400000000000000" pitchFamily="2" charset="-78"/>
              </a:rPr>
              <a:t>گرم‌شدن زمین</a:t>
            </a:r>
          </a:p>
          <a:p>
            <a:pPr marL="0" indent="0" algn="just" rtl="1">
              <a:buNone/>
            </a:pPr>
            <a:r>
              <a:rPr lang="fa-IR" sz="2400" b="1" dirty="0">
                <a:solidFill>
                  <a:srgbClr val="FF0000"/>
                </a:solidFill>
                <a:cs typeface="B Nazanin" panose="00000400000000000000" pitchFamily="2" charset="-78"/>
              </a:rPr>
              <a:t> </a:t>
            </a:r>
            <a:r>
              <a:rPr lang="fa-IR" sz="2400" b="1" dirty="0">
                <a:cs typeface="B Nazanin" panose="00000400000000000000" pitchFamily="2" charset="-78"/>
              </a:rPr>
              <a:t>نام پدیده‌ای است که منجر به افزایش میانگین دمای زمین و اقیانوس‌ها شده‌ است.</a:t>
            </a:r>
          </a:p>
          <a:p>
            <a:pPr marL="0" indent="0" algn="just" rtl="1">
              <a:buNone/>
            </a:pPr>
            <a:endParaRPr lang="fa-IR" sz="1000" b="1" dirty="0">
              <a:cs typeface="B Nazanin" panose="00000400000000000000" pitchFamily="2" charset="-78"/>
            </a:endParaRPr>
          </a:p>
          <a:p>
            <a:pPr marL="0" indent="0" algn="just" rtl="1">
              <a:buNone/>
            </a:pPr>
            <a:r>
              <a:rPr lang="fa-IR" sz="2400" b="1" dirty="0">
                <a:cs typeface="B Nazanin" panose="00000400000000000000" pitchFamily="2" charset="-78"/>
              </a:rPr>
              <a:t>از سال1880 اندازه‌گیری دمای هوای کره زمین آغاز شده‌است و تاکنون نیز ادامه دارد.</a:t>
            </a:r>
          </a:p>
          <a:p>
            <a:pPr marL="0" indent="0" algn="just" rtl="1">
              <a:buNone/>
            </a:pPr>
            <a:r>
              <a:rPr lang="fa-IR" sz="2400" b="1" dirty="0">
                <a:cs typeface="B Nazanin" panose="00000400000000000000" pitchFamily="2" charset="-78"/>
              </a:rPr>
              <a:t> گفته می‌شود که گرم‌شدن کره زمین درسال۲۱۰۰ باعث خشکسالی شدید، گرمای سوزان و طوفان‌های وحشتناک خواهد شد.</a:t>
            </a:r>
          </a:p>
          <a:p>
            <a:pPr marL="0" indent="0" algn="just" rtl="1">
              <a:buNone/>
            </a:pPr>
            <a:endParaRPr lang="fa-IR" sz="1000" b="1" dirty="0">
              <a:cs typeface="B Nazanin" panose="00000400000000000000" pitchFamily="2" charset="-78"/>
            </a:endParaRPr>
          </a:p>
          <a:p>
            <a:pPr marL="0" indent="0" algn="just" rtl="1">
              <a:buNone/>
            </a:pPr>
            <a:r>
              <a:rPr lang="fa-IR" sz="2400" b="1" dirty="0">
                <a:cs typeface="B Nazanin" panose="00000400000000000000" pitchFamily="2" charset="-78"/>
              </a:rPr>
              <a:t>سوخت های فسیلی اعم از زغال سنگ، نفت و گاز، بیشترین سهم را درتغییرات آب و هوایی جهانی دارند و بیش از  ۷۵درصد از انتشار گازهای گلخانه ای جهانی را تشکیل می دهند.</a:t>
            </a:r>
          </a:p>
          <a:p>
            <a:pPr marL="0" indent="0" algn="just" rtl="1">
              <a:buNone/>
            </a:pPr>
            <a:endParaRPr lang="fa-IR" sz="1100" b="1" dirty="0">
              <a:cs typeface="B Nazanin" panose="00000400000000000000" pitchFamily="2" charset="-78"/>
            </a:endParaRPr>
          </a:p>
          <a:p>
            <a:pPr marL="0" indent="0" algn="just" rtl="1">
              <a:buNone/>
            </a:pPr>
            <a:r>
              <a:rPr lang="fa-IR" sz="2400" b="1" dirty="0">
                <a:solidFill>
                  <a:srgbClr val="0070C0"/>
                </a:solidFill>
                <a:cs typeface="B Nazanin" panose="00000400000000000000" pitchFamily="2" charset="-78"/>
              </a:rPr>
              <a:t>راه مقابله با تغییر اقلیم:</a:t>
            </a:r>
          </a:p>
          <a:p>
            <a:pPr marL="0" indent="0" algn="just" rtl="1">
              <a:buNone/>
            </a:pPr>
            <a:r>
              <a:rPr lang="fa-IR" sz="2400" b="1" dirty="0">
                <a:cs typeface="B Nazanin" panose="00000400000000000000" pitchFamily="2" charset="-78"/>
              </a:rPr>
              <a:t>از آنجایی که هم جنگل ها و هم اقیانوس ها نقش مهمی در تنظیم آب و هوا دارند، افزایش توانایی طبیعی جنگل ها و اقیانوس ها برای جذب کربن دی اکسید نیز می تواند به توقف گرمایش جهانی کمک کند.</a:t>
            </a:r>
          </a:p>
        </p:txBody>
      </p:sp>
      <p:pic>
        <p:nvPicPr>
          <p:cNvPr id="4" name="Picture 3">
            <a:extLst>
              <a:ext uri="{FF2B5EF4-FFF2-40B4-BE49-F238E27FC236}">
                <a16:creationId xmlns:a16="http://schemas.microsoft.com/office/drawing/2014/main" id="{CA451FEA-9D9D-4421-8DBE-C5C9DA108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3503" y="0"/>
            <a:ext cx="2006348" cy="912754"/>
          </a:xfrm>
          <a:prstGeom prst="rect">
            <a:avLst/>
          </a:prstGeom>
          <a:noFill/>
          <a:ln>
            <a:noFill/>
          </a:ln>
        </p:spPr>
      </p:pic>
    </p:spTree>
    <p:extLst>
      <p:ext uri="{BB962C8B-B14F-4D97-AF65-F5344CB8AC3E}">
        <p14:creationId xmlns:p14="http://schemas.microsoft.com/office/powerpoint/2010/main" val="220855800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3">
            <a:extLst>
              <a:ext uri="{FF2B5EF4-FFF2-40B4-BE49-F238E27FC236}">
                <a16:creationId xmlns:a16="http://schemas.microsoft.com/office/drawing/2014/main" id="{7E0C5958-7BC0-42CE-9024-B871F532580C}"/>
              </a:ext>
            </a:extLst>
          </p:cNvPr>
          <p:cNvGrpSpPr/>
          <p:nvPr/>
        </p:nvGrpSpPr>
        <p:grpSpPr>
          <a:xfrm>
            <a:off x="6954509" y="1408170"/>
            <a:ext cx="4308562" cy="4647381"/>
            <a:chOff x="7334031" y="1957604"/>
            <a:chExt cx="3874720" cy="4179423"/>
          </a:xfrm>
        </p:grpSpPr>
        <p:sp>
          <p:nvSpPr>
            <p:cNvPr id="29" name="Isosceles Triangle 1">
              <a:extLst>
                <a:ext uri="{FF2B5EF4-FFF2-40B4-BE49-F238E27FC236}">
                  <a16:creationId xmlns:a16="http://schemas.microsoft.com/office/drawing/2014/main" id="{E4423DB0-2E46-40A4-AE1E-293AFA56A376}"/>
                </a:ext>
              </a:extLst>
            </p:cNvPr>
            <p:cNvSpPr/>
            <p:nvPr/>
          </p:nvSpPr>
          <p:spPr>
            <a:xfrm>
              <a:off x="7334031" y="4888932"/>
              <a:ext cx="1941697" cy="1248095"/>
            </a:xfrm>
            <a:custGeom>
              <a:avLst/>
              <a:gdLst/>
              <a:ahLst/>
              <a:cxnLst/>
              <a:rect l="l" t="t" r="r" b="b"/>
              <a:pathLst>
                <a:path w="1512168" h="972000">
                  <a:moveTo>
                    <a:pt x="504056" y="0"/>
                  </a:moveTo>
                  <a:lnTo>
                    <a:pt x="1512168" y="0"/>
                  </a:lnTo>
                  <a:lnTo>
                    <a:pt x="1512168" y="972000"/>
                  </a:lnTo>
                  <a:lnTo>
                    <a:pt x="0" y="972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Rectangle 16">
              <a:extLst>
                <a:ext uri="{FF2B5EF4-FFF2-40B4-BE49-F238E27FC236}">
                  <a16:creationId xmlns:a16="http://schemas.microsoft.com/office/drawing/2014/main" id="{008F7AF5-ED22-4DC5-85CD-FEAA8CE1C37B}"/>
                </a:ext>
              </a:extLst>
            </p:cNvPr>
            <p:cNvSpPr/>
            <p:nvPr/>
          </p:nvSpPr>
          <p:spPr>
            <a:xfrm rot="19800000">
              <a:off x="8184184" y="1957604"/>
              <a:ext cx="1294465" cy="1600904"/>
            </a:xfrm>
            <a:custGeom>
              <a:avLst/>
              <a:gdLst/>
              <a:ahLst/>
              <a:cxnLst/>
              <a:rect l="l" t="t" r="r" b="b"/>
              <a:pathLst>
                <a:path w="1294465" h="1600904">
                  <a:moveTo>
                    <a:pt x="647233" y="0"/>
                  </a:moveTo>
                  <a:lnTo>
                    <a:pt x="1294465" y="1248095"/>
                  </a:lnTo>
                  <a:lnTo>
                    <a:pt x="730978" y="1248095"/>
                  </a:lnTo>
                  <a:cubicBezTo>
                    <a:pt x="732008" y="1357299"/>
                    <a:pt x="814164" y="1343408"/>
                    <a:pt x="825235" y="1451213"/>
                  </a:cubicBezTo>
                  <a:cubicBezTo>
                    <a:pt x="824578" y="1543844"/>
                    <a:pt x="757290" y="1593445"/>
                    <a:pt x="652160" y="1600904"/>
                  </a:cubicBezTo>
                  <a:cubicBezTo>
                    <a:pt x="563856" y="1598932"/>
                    <a:pt x="475031" y="1557072"/>
                    <a:pt x="469230" y="1479280"/>
                  </a:cubicBezTo>
                  <a:cubicBezTo>
                    <a:pt x="469784" y="1377606"/>
                    <a:pt x="572108" y="1350747"/>
                    <a:pt x="560674" y="1248095"/>
                  </a:cubicBezTo>
                  <a:lnTo>
                    <a:pt x="0" y="124809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Isosceles Triangle 4">
              <a:extLst>
                <a:ext uri="{FF2B5EF4-FFF2-40B4-BE49-F238E27FC236}">
                  <a16:creationId xmlns:a16="http://schemas.microsoft.com/office/drawing/2014/main" id="{4749B484-0CF5-4133-A34D-9B1B4EBBF592}"/>
                </a:ext>
              </a:extLst>
            </p:cNvPr>
            <p:cNvSpPr/>
            <p:nvPr/>
          </p:nvSpPr>
          <p:spPr>
            <a:xfrm>
              <a:off x="7991235" y="3640053"/>
              <a:ext cx="1294465" cy="1583028"/>
            </a:xfrm>
            <a:custGeom>
              <a:avLst/>
              <a:gdLst/>
              <a:ahLst/>
              <a:cxnLst/>
              <a:rect l="l" t="t" r="r" b="b"/>
              <a:pathLst>
                <a:path w="1294465" h="1583028">
                  <a:moveTo>
                    <a:pt x="647233" y="0"/>
                  </a:moveTo>
                  <a:lnTo>
                    <a:pt x="1207846" y="0"/>
                  </a:lnTo>
                  <a:cubicBezTo>
                    <a:pt x="1221046" y="104799"/>
                    <a:pt x="1117021" y="131256"/>
                    <a:pt x="1116463" y="233773"/>
                  </a:cubicBezTo>
                  <a:cubicBezTo>
                    <a:pt x="1122156" y="310112"/>
                    <a:pt x="1207800" y="351849"/>
                    <a:pt x="1294465" y="354722"/>
                  </a:cubicBezTo>
                  <a:lnTo>
                    <a:pt x="1294465" y="1248095"/>
                  </a:lnTo>
                  <a:lnTo>
                    <a:pt x="732378" y="1248095"/>
                  </a:lnTo>
                  <a:cubicBezTo>
                    <a:pt x="741388" y="1338213"/>
                    <a:pt x="814812" y="1331847"/>
                    <a:pt x="825235" y="1433338"/>
                  </a:cubicBezTo>
                  <a:cubicBezTo>
                    <a:pt x="824578" y="1525968"/>
                    <a:pt x="757290" y="1575569"/>
                    <a:pt x="652160" y="1583028"/>
                  </a:cubicBezTo>
                  <a:cubicBezTo>
                    <a:pt x="563856" y="1581056"/>
                    <a:pt x="475032" y="1539196"/>
                    <a:pt x="469230" y="1461404"/>
                  </a:cubicBezTo>
                  <a:cubicBezTo>
                    <a:pt x="469751" y="1365932"/>
                    <a:pt x="560004" y="1336426"/>
                    <a:pt x="561088" y="1248095"/>
                  </a:cubicBezTo>
                  <a:lnTo>
                    <a:pt x="0" y="124809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Isosceles Triangle 4">
              <a:extLst>
                <a:ext uri="{FF2B5EF4-FFF2-40B4-BE49-F238E27FC236}">
                  <a16:creationId xmlns:a16="http://schemas.microsoft.com/office/drawing/2014/main" id="{A28B48AD-8805-416A-BC37-28DC279542A9}"/>
                </a:ext>
              </a:extLst>
            </p:cNvPr>
            <p:cNvSpPr/>
            <p:nvPr/>
          </p:nvSpPr>
          <p:spPr>
            <a:xfrm flipH="1">
              <a:off x="8950381" y="3640054"/>
              <a:ext cx="1614390" cy="1248095"/>
            </a:xfrm>
            <a:custGeom>
              <a:avLst/>
              <a:gdLst/>
              <a:ahLst/>
              <a:cxnLst/>
              <a:rect l="l" t="t" r="r" b="b"/>
              <a:pathLst>
                <a:path w="1614390" h="1248095">
                  <a:moveTo>
                    <a:pt x="1206748" y="0"/>
                  </a:moveTo>
                  <a:lnTo>
                    <a:pt x="647233" y="0"/>
                  </a:lnTo>
                  <a:lnTo>
                    <a:pt x="0" y="1248095"/>
                  </a:lnTo>
                  <a:lnTo>
                    <a:pt x="1294465" y="1248095"/>
                  </a:lnTo>
                  <a:lnTo>
                    <a:pt x="1294465" y="710919"/>
                  </a:lnTo>
                  <a:cubicBezTo>
                    <a:pt x="1369199" y="726645"/>
                    <a:pt x="1369193" y="792243"/>
                    <a:pt x="1464699" y="802051"/>
                  </a:cubicBezTo>
                  <a:cubicBezTo>
                    <a:pt x="1557329" y="801393"/>
                    <a:pt x="1606931" y="734105"/>
                    <a:pt x="1614390" y="628975"/>
                  </a:cubicBezTo>
                  <a:cubicBezTo>
                    <a:pt x="1612417" y="540671"/>
                    <a:pt x="1570557" y="451847"/>
                    <a:pt x="1492766" y="446046"/>
                  </a:cubicBezTo>
                  <a:cubicBezTo>
                    <a:pt x="1402925" y="446535"/>
                    <a:pt x="1371498" y="526484"/>
                    <a:pt x="1294465" y="537352"/>
                  </a:cubicBezTo>
                  <a:lnTo>
                    <a:pt x="1294465" y="354151"/>
                  </a:lnTo>
                  <a:lnTo>
                    <a:pt x="1285364" y="355396"/>
                  </a:lnTo>
                  <a:cubicBezTo>
                    <a:pt x="1180234" y="347937"/>
                    <a:pt x="1112946" y="298336"/>
                    <a:pt x="1112288" y="205706"/>
                  </a:cubicBezTo>
                  <a:cubicBezTo>
                    <a:pt x="1123447" y="97055"/>
                    <a:pt x="1206810" y="112018"/>
                    <a:pt x="12067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Isosceles Triangle 1">
              <a:extLst>
                <a:ext uri="{FF2B5EF4-FFF2-40B4-BE49-F238E27FC236}">
                  <a16:creationId xmlns:a16="http://schemas.microsoft.com/office/drawing/2014/main" id="{0A0AB936-97A2-45DD-8D31-742B0DC1FFC9}"/>
                </a:ext>
              </a:extLst>
            </p:cNvPr>
            <p:cNvSpPr/>
            <p:nvPr/>
          </p:nvSpPr>
          <p:spPr>
            <a:xfrm flipH="1">
              <a:off x="8918552" y="4545736"/>
              <a:ext cx="2290199" cy="1580780"/>
            </a:xfrm>
            <a:custGeom>
              <a:avLst/>
              <a:gdLst/>
              <a:ahLst/>
              <a:cxnLst/>
              <a:rect l="l" t="t" r="r" b="b"/>
              <a:pathLst>
                <a:path w="2290199" h="1580780">
                  <a:moveTo>
                    <a:pt x="1339903" y="0"/>
                  </a:moveTo>
                  <a:cubicBezTo>
                    <a:pt x="1251599" y="1972"/>
                    <a:pt x="1162775" y="43832"/>
                    <a:pt x="1156973" y="121624"/>
                  </a:cubicBezTo>
                  <a:cubicBezTo>
                    <a:pt x="1157489" y="216276"/>
                    <a:pt x="1246203" y="246090"/>
                    <a:pt x="1248883" y="332684"/>
                  </a:cubicBezTo>
                  <a:lnTo>
                    <a:pt x="647233" y="332684"/>
                  </a:lnTo>
                  <a:lnTo>
                    <a:pt x="0" y="1580780"/>
                  </a:lnTo>
                  <a:lnTo>
                    <a:pt x="1941698" y="1580780"/>
                  </a:lnTo>
                  <a:lnTo>
                    <a:pt x="1941698" y="1040816"/>
                  </a:lnTo>
                  <a:cubicBezTo>
                    <a:pt x="2046243" y="1043701"/>
                    <a:pt x="2034149" y="1123813"/>
                    <a:pt x="2140508" y="1134736"/>
                  </a:cubicBezTo>
                  <a:cubicBezTo>
                    <a:pt x="2233138" y="1134078"/>
                    <a:pt x="2282740" y="1066790"/>
                    <a:pt x="2290199" y="961660"/>
                  </a:cubicBezTo>
                  <a:cubicBezTo>
                    <a:pt x="2288226" y="873356"/>
                    <a:pt x="2246366" y="784532"/>
                    <a:pt x="2168575" y="778731"/>
                  </a:cubicBezTo>
                  <a:cubicBezTo>
                    <a:pt x="2068337" y="779277"/>
                    <a:pt x="2040816" y="878736"/>
                    <a:pt x="1941698" y="870274"/>
                  </a:cubicBezTo>
                  <a:lnTo>
                    <a:pt x="1941698" y="332684"/>
                  </a:lnTo>
                  <a:lnTo>
                    <a:pt x="1420297" y="332684"/>
                  </a:lnTo>
                  <a:cubicBezTo>
                    <a:pt x="1430362" y="244914"/>
                    <a:pt x="1502643" y="250328"/>
                    <a:pt x="1512978" y="149690"/>
                  </a:cubicBezTo>
                  <a:cubicBezTo>
                    <a:pt x="1512321" y="57060"/>
                    <a:pt x="1445033" y="7459"/>
                    <a:pt x="13399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4" name="TextBox 33">
              <a:extLst>
                <a:ext uri="{FF2B5EF4-FFF2-40B4-BE49-F238E27FC236}">
                  <a16:creationId xmlns:a16="http://schemas.microsoft.com/office/drawing/2014/main" id="{0F6BA00A-9BA0-440C-BA96-D7C0C16037F4}"/>
                </a:ext>
              </a:extLst>
            </p:cNvPr>
            <p:cNvSpPr txBox="1"/>
            <p:nvPr/>
          </p:nvSpPr>
          <p:spPr>
            <a:xfrm rot="19822586">
              <a:off x="8644241" y="2525710"/>
              <a:ext cx="389519" cy="525892"/>
            </a:xfrm>
            <a:prstGeom prst="rect">
              <a:avLst/>
            </a:prstGeom>
            <a:noFill/>
          </p:spPr>
          <p:txBody>
            <a:bodyPr wrap="none" rtlCol="0">
              <a:spAutoFit/>
            </a:bodyPr>
            <a:lstStyle/>
            <a:p>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sp>
          <p:nvSpPr>
            <p:cNvPr id="35" name="TextBox 34">
              <a:extLst>
                <a:ext uri="{FF2B5EF4-FFF2-40B4-BE49-F238E27FC236}">
                  <a16:creationId xmlns:a16="http://schemas.microsoft.com/office/drawing/2014/main" id="{A85E5EF6-E2FB-49D7-BA20-4C363383E21A}"/>
                </a:ext>
              </a:extLst>
            </p:cNvPr>
            <p:cNvSpPr txBox="1"/>
            <p:nvPr/>
          </p:nvSpPr>
          <p:spPr>
            <a:xfrm>
              <a:off x="8397907" y="4005065"/>
              <a:ext cx="373660" cy="525892"/>
            </a:xfrm>
            <a:prstGeom prst="rect">
              <a:avLst/>
            </a:prstGeom>
            <a:noFill/>
          </p:spPr>
          <p:txBody>
            <a:bodyPr wrap="none" rtlCol="0">
              <a:spAutoFit/>
            </a:bodyPr>
            <a:lstStyle/>
            <a:p>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id="{B3486A4D-D67C-4527-BD94-1F1523392A19}"/>
                </a:ext>
              </a:extLst>
            </p:cNvPr>
            <p:cNvSpPr txBox="1"/>
            <p:nvPr/>
          </p:nvSpPr>
          <p:spPr>
            <a:xfrm>
              <a:off x="9516965" y="4005065"/>
              <a:ext cx="362128" cy="525892"/>
            </a:xfrm>
            <a:prstGeom prst="rect">
              <a:avLst/>
            </a:prstGeom>
            <a:noFill/>
          </p:spPr>
          <p:txBody>
            <a:bodyPr wrap="none" rtlCol="0">
              <a:spAutoFit/>
            </a:bodyPr>
            <a:lstStyle/>
            <a:p>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sp>
          <p:nvSpPr>
            <p:cNvPr id="37" name="TextBox 36">
              <a:extLst>
                <a:ext uri="{FF2B5EF4-FFF2-40B4-BE49-F238E27FC236}">
                  <a16:creationId xmlns:a16="http://schemas.microsoft.com/office/drawing/2014/main" id="{0AB3E39A-12AE-4085-9132-517CC4856995}"/>
                </a:ext>
              </a:extLst>
            </p:cNvPr>
            <p:cNvSpPr txBox="1"/>
            <p:nvPr/>
          </p:nvSpPr>
          <p:spPr>
            <a:xfrm>
              <a:off x="8157244" y="5223082"/>
              <a:ext cx="398168" cy="525892"/>
            </a:xfrm>
            <a:prstGeom prst="rect">
              <a:avLst/>
            </a:prstGeom>
            <a:noFill/>
          </p:spPr>
          <p:txBody>
            <a:bodyPr wrap="none" rtlCol="0">
              <a:spAutoFit/>
            </a:bodyPr>
            <a:lstStyle/>
            <a:p>
              <a:r>
                <a:rPr lang="en-US" altLang="ko-KR" sz="3200" b="1" dirty="0">
                  <a:solidFill>
                    <a:schemeClr val="bg1"/>
                  </a:solidFill>
                  <a:cs typeface="Arial" pitchFamily="34" charset="0"/>
                </a:rPr>
                <a:t>D</a:t>
              </a:r>
              <a:endParaRPr lang="ko-KR" altLang="en-US" sz="3200" b="1" dirty="0">
                <a:solidFill>
                  <a:schemeClr val="bg1"/>
                </a:solidFill>
                <a:cs typeface="Arial" pitchFamily="34" charset="0"/>
              </a:endParaRPr>
            </a:p>
          </p:txBody>
        </p:sp>
        <p:sp>
          <p:nvSpPr>
            <p:cNvPr id="38" name="TextBox 37">
              <a:extLst>
                <a:ext uri="{FF2B5EF4-FFF2-40B4-BE49-F238E27FC236}">
                  <a16:creationId xmlns:a16="http://schemas.microsoft.com/office/drawing/2014/main" id="{2E1BE98C-DB99-4691-9A3B-91A6E685E937}"/>
                </a:ext>
              </a:extLst>
            </p:cNvPr>
            <p:cNvSpPr txBox="1"/>
            <p:nvPr/>
          </p:nvSpPr>
          <p:spPr>
            <a:xfrm>
              <a:off x="9838067" y="5223082"/>
              <a:ext cx="346271" cy="525892"/>
            </a:xfrm>
            <a:prstGeom prst="rect">
              <a:avLst/>
            </a:prstGeom>
            <a:noFill/>
          </p:spPr>
          <p:txBody>
            <a:bodyPr wrap="none" rtlCol="0">
              <a:spAutoFit/>
            </a:bodyPr>
            <a:lstStyle/>
            <a:p>
              <a:r>
                <a:rPr lang="en-US" altLang="ko-KR" sz="3200" b="1" dirty="0">
                  <a:solidFill>
                    <a:schemeClr val="bg1"/>
                  </a:solidFill>
                  <a:cs typeface="Arial" pitchFamily="34" charset="0"/>
                </a:rPr>
                <a:t>E</a:t>
              </a:r>
              <a:endParaRPr lang="ko-KR" altLang="en-US" sz="3200" b="1" dirty="0">
                <a:solidFill>
                  <a:schemeClr val="bg1"/>
                </a:solidFill>
                <a:cs typeface="Arial" pitchFamily="34" charset="0"/>
              </a:endParaRPr>
            </a:p>
          </p:txBody>
        </p:sp>
      </p:grpSp>
      <p:sp>
        <p:nvSpPr>
          <p:cNvPr id="42" name="Freeform 15">
            <a:extLst>
              <a:ext uri="{FF2B5EF4-FFF2-40B4-BE49-F238E27FC236}">
                <a16:creationId xmlns:a16="http://schemas.microsoft.com/office/drawing/2014/main" id="{17C579B7-5133-4245-A6C9-73EB5B637AC8}"/>
              </a:ext>
            </a:extLst>
          </p:cNvPr>
          <p:cNvSpPr/>
          <p:nvPr/>
        </p:nvSpPr>
        <p:spPr>
          <a:xfrm flipH="1">
            <a:off x="8574193" y="445220"/>
            <a:ext cx="1745432" cy="2015386"/>
          </a:xfrm>
          <a:custGeom>
            <a:avLst/>
            <a:gdLst>
              <a:gd name="connsiteX0" fmla="*/ 657277 w 1286167"/>
              <a:gd name="connsiteY0" fmla="*/ 0 h 1635343"/>
              <a:gd name="connsiteX1" fmla="*/ 0 w 1286167"/>
              <a:gd name="connsiteY1" fmla="*/ 85964 h 1635343"/>
              <a:gd name="connsiteX2" fmla="*/ 202361 w 1286167"/>
              <a:gd name="connsiteY2" fmla="*/ 516695 h 1635343"/>
              <a:gd name="connsiteX3" fmla="*/ 281735 w 1286167"/>
              <a:gd name="connsiteY3" fmla="*/ 1030909 h 1635343"/>
              <a:gd name="connsiteX4" fmla="*/ 617145 w 1286167"/>
              <a:gd name="connsiteY4" fmla="*/ 1624788 h 1635343"/>
              <a:gd name="connsiteX5" fmla="*/ 670736 w 1286167"/>
              <a:gd name="connsiteY5" fmla="*/ 1347585 h 1635343"/>
              <a:gd name="connsiteX6" fmla="*/ 584804 w 1286167"/>
              <a:gd name="connsiteY6" fmla="*/ 1105319 h 1635343"/>
              <a:gd name="connsiteX7" fmla="*/ 626846 w 1286167"/>
              <a:gd name="connsiteY7" fmla="*/ 930825 h 1635343"/>
              <a:gd name="connsiteX8" fmla="*/ 1012531 w 1286167"/>
              <a:gd name="connsiteY8" fmla="*/ 1142811 h 1635343"/>
              <a:gd name="connsiteX9" fmla="*/ 1015937 w 1286167"/>
              <a:gd name="connsiteY9" fmla="*/ 1241005 h 1635343"/>
              <a:gd name="connsiteX10" fmla="*/ 1286167 w 1286167"/>
              <a:gd name="connsiteY10" fmla="*/ 1072342 h 1635343"/>
              <a:gd name="connsiteX11" fmla="*/ 1262175 w 1286167"/>
              <a:gd name="connsiteY11" fmla="*/ 962717 h 1635343"/>
              <a:gd name="connsiteX12" fmla="*/ 903613 w 1286167"/>
              <a:gd name="connsiteY12" fmla="*/ 532228 h 1635343"/>
              <a:gd name="connsiteX13" fmla="*/ 658324 w 1286167"/>
              <a:gd name="connsiteY13" fmla="*/ 353162 h 1635343"/>
              <a:gd name="connsiteX14" fmla="*/ 657277 w 1286167"/>
              <a:gd name="connsiteY14" fmla="*/ 0 h 1635343"/>
              <a:gd name="connsiteX0" fmla="*/ 657277 w 1286167"/>
              <a:gd name="connsiteY0" fmla="*/ 0 h 1567090"/>
              <a:gd name="connsiteX1" fmla="*/ 0 w 1286167"/>
              <a:gd name="connsiteY1" fmla="*/ 85964 h 1567090"/>
              <a:gd name="connsiteX2" fmla="*/ 202361 w 1286167"/>
              <a:gd name="connsiteY2" fmla="*/ 516695 h 1567090"/>
              <a:gd name="connsiteX3" fmla="*/ 281735 w 1286167"/>
              <a:gd name="connsiteY3" fmla="*/ 1030909 h 1567090"/>
              <a:gd name="connsiteX4" fmla="*/ 785395 w 1286167"/>
              <a:gd name="connsiteY4" fmla="*/ 1551636 h 1567090"/>
              <a:gd name="connsiteX5" fmla="*/ 670736 w 1286167"/>
              <a:gd name="connsiteY5" fmla="*/ 1347585 h 1567090"/>
              <a:gd name="connsiteX6" fmla="*/ 584804 w 1286167"/>
              <a:gd name="connsiteY6" fmla="*/ 1105319 h 1567090"/>
              <a:gd name="connsiteX7" fmla="*/ 626846 w 1286167"/>
              <a:gd name="connsiteY7" fmla="*/ 930825 h 1567090"/>
              <a:gd name="connsiteX8" fmla="*/ 1012531 w 1286167"/>
              <a:gd name="connsiteY8" fmla="*/ 1142811 h 1567090"/>
              <a:gd name="connsiteX9" fmla="*/ 1015937 w 1286167"/>
              <a:gd name="connsiteY9" fmla="*/ 1241005 h 1567090"/>
              <a:gd name="connsiteX10" fmla="*/ 1286167 w 1286167"/>
              <a:gd name="connsiteY10" fmla="*/ 1072342 h 1567090"/>
              <a:gd name="connsiteX11" fmla="*/ 1262175 w 1286167"/>
              <a:gd name="connsiteY11" fmla="*/ 962717 h 1567090"/>
              <a:gd name="connsiteX12" fmla="*/ 903613 w 1286167"/>
              <a:gd name="connsiteY12" fmla="*/ 532228 h 1567090"/>
              <a:gd name="connsiteX13" fmla="*/ 658324 w 1286167"/>
              <a:gd name="connsiteY13" fmla="*/ 353162 h 1567090"/>
              <a:gd name="connsiteX14" fmla="*/ 657277 w 1286167"/>
              <a:gd name="connsiteY14" fmla="*/ 0 h 1567090"/>
              <a:gd name="connsiteX0" fmla="*/ 657277 w 1286167"/>
              <a:gd name="connsiteY0" fmla="*/ 0 h 1561547"/>
              <a:gd name="connsiteX1" fmla="*/ 0 w 1286167"/>
              <a:gd name="connsiteY1" fmla="*/ 85964 h 1561547"/>
              <a:gd name="connsiteX2" fmla="*/ 202361 w 1286167"/>
              <a:gd name="connsiteY2" fmla="*/ 516695 h 1561547"/>
              <a:gd name="connsiteX3" fmla="*/ 281735 w 1286167"/>
              <a:gd name="connsiteY3" fmla="*/ 1030909 h 1561547"/>
              <a:gd name="connsiteX4" fmla="*/ 785395 w 1286167"/>
              <a:gd name="connsiteY4" fmla="*/ 1551636 h 1561547"/>
              <a:gd name="connsiteX5" fmla="*/ 707312 w 1286167"/>
              <a:gd name="connsiteY5" fmla="*/ 1259803 h 1561547"/>
              <a:gd name="connsiteX6" fmla="*/ 584804 w 1286167"/>
              <a:gd name="connsiteY6" fmla="*/ 1105319 h 1561547"/>
              <a:gd name="connsiteX7" fmla="*/ 626846 w 1286167"/>
              <a:gd name="connsiteY7" fmla="*/ 930825 h 1561547"/>
              <a:gd name="connsiteX8" fmla="*/ 1012531 w 1286167"/>
              <a:gd name="connsiteY8" fmla="*/ 1142811 h 1561547"/>
              <a:gd name="connsiteX9" fmla="*/ 1015937 w 1286167"/>
              <a:gd name="connsiteY9" fmla="*/ 1241005 h 1561547"/>
              <a:gd name="connsiteX10" fmla="*/ 1286167 w 1286167"/>
              <a:gd name="connsiteY10" fmla="*/ 1072342 h 1561547"/>
              <a:gd name="connsiteX11" fmla="*/ 1262175 w 1286167"/>
              <a:gd name="connsiteY11" fmla="*/ 962717 h 1561547"/>
              <a:gd name="connsiteX12" fmla="*/ 903613 w 1286167"/>
              <a:gd name="connsiteY12" fmla="*/ 532228 h 1561547"/>
              <a:gd name="connsiteX13" fmla="*/ 658324 w 1286167"/>
              <a:gd name="connsiteY13" fmla="*/ 353162 h 1561547"/>
              <a:gd name="connsiteX14" fmla="*/ 657277 w 1286167"/>
              <a:gd name="connsiteY14" fmla="*/ 0 h 1561547"/>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84804 w 1286167"/>
              <a:gd name="connsiteY6" fmla="*/ 1105319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030909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104061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71907 w 1300797"/>
              <a:gd name="connsiteY0" fmla="*/ 1818 h 1564058"/>
              <a:gd name="connsiteX1" fmla="*/ 0 w 1300797"/>
              <a:gd name="connsiteY1" fmla="*/ 0 h 1564058"/>
              <a:gd name="connsiteX2" fmla="*/ 216991 w 1300797"/>
              <a:gd name="connsiteY2" fmla="*/ 518513 h 1564058"/>
              <a:gd name="connsiteX3" fmla="*/ 296365 w 1300797"/>
              <a:gd name="connsiteY3" fmla="*/ 1105879 h 1564058"/>
              <a:gd name="connsiteX4" fmla="*/ 800025 w 1300797"/>
              <a:gd name="connsiteY4" fmla="*/ 1553454 h 1564058"/>
              <a:gd name="connsiteX5" fmla="*/ 773149 w 1300797"/>
              <a:gd name="connsiteY5" fmla="*/ 1298197 h 1564058"/>
              <a:gd name="connsiteX6" fmla="*/ 614065 w 1300797"/>
              <a:gd name="connsiteY6" fmla="*/ 1077876 h 1564058"/>
              <a:gd name="connsiteX7" fmla="*/ 641476 w 1300797"/>
              <a:gd name="connsiteY7" fmla="*/ 932643 h 1564058"/>
              <a:gd name="connsiteX8" fmla="*/ 1027161 w 1300797"/>
              <a:gd name="connsiteY8" fmla="*/ 1144629 h 1564058"/>
              <a:gd name="connsiteX9" fmla="*/ 1030567 w 1300797"/>
              <a:gd name="connsiteY9" fmla="*/ 1242823 h 1564058"/>
              <a:gd name="connsiteX10" fmla="*/ 1300797 w 1300797"/>
              <a:gd name="connsiteY10" fmla="*/ 1074160 h 1564058"/>
              <a:gd name="connsiteX11" fmla="*/ 1276805 w 1300797"/>
              <a:gd name="connsiteY11" fmla="*/ 964535 h 1564058"/>
              <a:gd name="connsiteX12" fmla="*/ 918243 w 1300797"/>
              <a:gd name="connsiteY12" fmla="*/ 534046 h 1564058"/>
              <a:gd name="connsiteX13" fmla="*/ 672954 w 1300797"/>
              <a:gd name="connsiteY13" fmla="*/ 354980 h 1564058"/>
              <a:gd name="connsiteX14" fmla="*/ 671907 w 1300797"/>
              <a:gd name="connsiteY14" fmla="*/ 1818 h 1564058"/>
              <a:gd name="connsiteX0" fmla="*/ 423190 w 1300797"/>
              <a:gd name="connsiteY0" fmla="*/ 0 h 1569555"/>
              <a:gd name="connsiteX1" fmla="*/ 0 w 1300797"/>
              <a:gd name="connsiteY1" fmla="*/ 5497 h 1569555"/>
              <a:gd name="connsiteX2" fmla="*/ 216991 w 1300797"/>
              <a:gd name="connsiteY2" fmla="*/ 524010 h 1569555"/>
              <a:gd name="connsiteX3" fmla="*/ 296365 w 1300797"/>
              <a:gd name="connsiteY3" fmla="*/ 1111376 h 1569555"/>
              <a:gd name="connsiteX4" fmla="*/ 800025 w 1300797"/>
              <a:gd name="connsiteY4" fmla="*/ 1558951 h 1569555"/>
              <a:gd name="connsiteX5" fmla="*/ 773149 w 1300797"/>
              <a:gd name="connsiteY5" fmla="*/ 1303694 h 1569555"/>
              <a:gd name="connsiteX6" fmla="*/ 614065 w 1300797"/>
              <a:gd name="connsiteY6" fmla="*/ 1083373 h 1569555"/>
              <a:gd name="connsiteX7" fmla="*/ 641476 w 1300797"/>
              <a:gd name="connsiteY7" fmla="*/ 938140 h 1569555"/>
              <a:gd name="connsiteX8" fmla="*/ 1027161 w 1300797"/>
              <a:gd name="connsiteY8" fmla="*/ 1150126 h 1569555"/>
              <a:gd name="connsiteX9" fmla="*/ 1030567 w 1300797"/>
              <a:gd name="connsiteY9" fmla="*/ 1248320 h 1569555"/>
              <a:gd name="connsiteX10" fmla="*/ 1300797 w 1300797"/>
              <a:gd name="connsiteY10" fmla="*/ 1079657 h 1569555"/>
              <a:gd name="connsiteX11" fmla="*/ 1276805 w 1300797"/>
              <a:gd name="connsiteY11" fmla="*/ 970032 h 1569555"/>
              <a:gd name="connsiteX12" fmla="*/ 918243 w 1300797"/>
              <a:gd name="connsiteY12" fmla="*/ 539543 h 1569555"/>
              <a:gd name="connsiteX13" fmla="*/ 672954 w 1300797"/>
              <a:gd name="connsiteY13" fmla="*/ 360477 h 1569555"/>
              <a:gd name="connsiteX14" fmla="*/ 423190 w 130079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481712 w 1359319"/>
              <a:gd name="connsiteY0" fmla="*/ 0 h 1569555"/>
              <a:gd name="connsiteX1" fmla="*/ 0 w 1359319"/>
              <a:gd name="connsiteY1" fmla="*/ 173746 h 1569555"/>
              <a:gd name="connsiteX2" fmla="*/ 275513 w 1359319"/>
              <a:gd name="connsiteY2" fmla="*/ 524010 h 1569555"/>
              <a:gd name="connsiteX3" fmla="*/ 354887 w 1359319"/>
              <a:gd name="connsiteY3" fmla="*/ 1111376 h 1569555"/>
              <a:gd name="connsiteX4" fmla="*/ 858547 w 1359319"/>
              <a:gd name="connsiteY4" fmla="*/ 1558951 h 1569555"/>
              <a:gd name="connsiteX5" fmla="*/ 831671 w 1359319"/>
              <a:gd name="connsiteY5" fmla="*/ 1303694 h 1569555"/>
              <a:gd name="connsiteX6" fmla="*/ 672587 w 1359319"/>
              <a:gd name="connsiteY6" fmla="*/ 1083373 h 1569555"/>
              <a:gd name="connsiteX7" fmla="*/ 699998 w 1359319"/>
              <a:gd name="connsiteY7" fmla="*/ 938140 h 1569555"/>
              <a:gd name="connsiteX8" fmla="*/ 1085683 w 1359319"/>
              <a:gd name="connsiteY8" fmla="*/ 1150126 h 1569555"/>
              <a:gd name="connsiteX9" fmla="*/ 1089089 w 1359319"/>
              <a:gd name="connsiteY9" fmla="*/ 1248320 h 1569555"/>
              <a:gd name="connsiteX10" fmla="*/ 1359319 w 1359319"/>
              <a:gd name="connsiteY10" fmla="*/ 1079657 h 1569555"/>
              <a:gd name="connsiteX11" fmla="*/ 1335327 w 1359319"/>
              <a:gd name="connsiteY11" fmla="*/ 970032 h 1569555"/>
              <a:gd name="connsiteX12" fmla="*/ 976765 w 1359319"/>
              <a:gd name="connsiteY12" fmla="*/ 539543 h 1569555"/>
              <a:gd name="connsiteX13" fmla="*/ 731476 w 1359319"/>
              <a:gd name="connsiteY13" fmla="*/ 360477 h 1569555"/>
              <a:gd name="connsiteX14" fmla="*/ 481712 w 1359319"/>
              <a:gd name="connsiteY14" fmla="*/ 0 h 156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9319" h="1569555">
                <a:moveTo>
                  <a:pt x="481712" y="0"/>
                </a:moveTo>
                <a:lnTo>
                  <a:pt x="0" y="173746"/>
                </a:lnTo>
                <a:cubicBezTo>
                  <a:pt x="156408" y="327895"/>
                  <a:pt x="235460" y="366520"/>
                  <a:pt x="275513" y="524010"/>
                </a:cubicBezTo>
                <a:cubicBezTo>
                  <a:pt x="305214" y="688403"/>
                  <a:pt x="276554" y="939924"/>
                  <a:pt x="354887" y="1111376"/>
                </a:cubicBezTo>
                <a:cubicBezTo>
                  <a:pt x="514114" y="1391429"/>
                  <a:pt x="819538" y="1558054"/>
                  <a:pt x="858547" y="1558951"/>
                </a:cubicBezTo>
                <a:cubicBezTo>
                  <a:pt x="918941" y="1614168"/>
                  <a:pt x="990000" y="1442526"/>
                  <a:pt x="831671" y="1303694"/>
                </a:cubicBezTo>
                <a:cubicBezTo>
                  <a:pt x="783217" y="1229194"/>
                  <a:pt x="691562" y="1180029"/>
                  <a:pt x="672587" y="1083373"/>
                </a:cubicBezTo>
                <a:cubicBezTo>
                  <a:pt x="664534" y="998822"/>
                  <a:pt x="629286" y="951447"/>
                  <a:pt x="699998" y="938140"/>
                </a:cubicBezTo>
                <a:cubicBezTo>
                  <a:pt x="772331" y="938959"/>
                  <a:pt x="999946" y="982285"/>
                  <a:pt x="1085683" y="1150126"/>
                </a:cubicBezTo>
                <a:cubicBezTo>
                  <a:pt x="1085248" y="1181184"/>
                  <a:pt x="1086375" y="1214348"/>
                  <a:pt x="1089089" y="1248320"/>
                </a:cubicBezTo>
                <a:lnTo>
                  <a:pt x="1359319" y="1079657"/>
                </a:lnTo>
                <a:cubicBezTo>
                  <a:pt x="1350276" y="1041053"/>
                  <a:pt x="1342018" y="1003838"/>
                  <a:pt x="1335327" y="970032"/>
                </a:cubicBezTo>
                <a:cubicBezTo>
                  <a:pt x="1258828" y="807882"/>
                  <a:pt x="1077407" y="641135"/>
                  <a:pt x="976765" y="539543"/>
                </a:cubicBezTo>
                <a:cubicBezTo>
                  <a:pt x="844384" y="437291"/>
                  <a:pt x="815539" y="414413"/>
                  <a:pt x="731476" y="360477"/>
                </a:cubicBezTo>
                <a:lnTo>
                  <a:pt x="481712" y="0"/>
                </a:ln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621751" y="312539"/>
            <a:ext cx="7843501" cy="724247"/>
          </a:xfrm>
        </p:spPr>
        <p:txBody>
          <a:bodyPr/>
          <a:lstStyle/>
          <a:p>
            <a:r>
              <a:rPr lang="fa-IR" sz="4800" dirty="0">
                <a:cs typeface="B Titr" panose="00000700000000000000" pitchFamily="2" charset="-78"/>
              </a:rPr>
              <a:t>برنامه های آتی این شبکه</a:t>
            </a:r>
            <a:endParaRPr lang="en-US" sz="4800" dirty="0">
              <a:cs typeface="B Titr" panose="00000700000000000000" pitchFamily="2" charset="-78"/>
            </a:endParaRPr>
          </a:p>
        </p:txBody>
      </p:sp>
      <p:sp>
        <p:nvSpPr>
          <p:cNvPr id="3" name="Oval 2">
            <a:extLst>
              <a:ext uri="{FF2B5EF4-FFF2-40B4-BE49-F238E27FC236}">
                <a16:creationId xmlns:a16="http://schemas.microsoft.com/office/drawing/2014/main" id="{B8C94879-3079-405F-B06E-AF90024BB2BB}"/>
              </a:ext>
            </a:extLst>
          </p:cNvPr>
          <p:cNvSpPr/>
          <p:nvPr/>
        </p:nvSpPr>
        <p:spPr>
          <a:xfrm>
            <a:off x="6000945" y="2689386"/>
            <a:ext cx="509349" cy="5093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Oval 3">
            <a:extLst>
              <a:ext uri="{FF2B5EF4-FFF2-40B4-BE49-F238E27FC236}">
                <a16:creationId xmlns:a16="http://schemas.microsoft.com/office/drawing/2014/main" id="{B544D355-435E-4EC2-B084-E3E7CFD9F992}"/>
              </a:ext>
            </a:extLst>
          </p:cNvPr>
          <p:cNvSpPr/>
          <p:nvPr/>
        </p:nvSpPr>
        <p:spPr>
          <a:xfrm>
            <a:off x="6020657" y="3567721"/>
            <a:ext cx="509349" cy="4726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Oval 4">
            <a:extLst>
              <a:ext uri="{FF2B5EF4-FFF2-40B4-BE49-F238E27FC236}">
                <a16:creationId xmlns:a16="http://schemas.microsoft.com/office/drawing/2014/main" id="{362EDD96-35DA-4C05-BDCC-9491DDF731BE}"/>
              </a:ext>
            </a:extLst>
          </p:cNvPr>
          <p:cNvSpPr/>
          <p:nvPr/>
        </p:nvSpPr>
        <p:spPr>
          <a:xfrm>
            <a:off x="6008296" y="4634776"/>
            <a:ext cx="509349" cy="50934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5">
            <a:extLst>
              <a:ext uri="{FF2B5EF4-FFF2-40B4-BE49-F238E27FC236}">
                <a16:creationId xmlns:a16="http://schemas.microsoft.com/office/drawing/2014/main" id="{453615A6-4D11-4D7C-9076-3C4A4E38FA45}"/>
              </a:ext>
            </a:extLst>
          </p:cNvPr>
          <p:cNvSpPr/>
          <p:nvPr/>
        </p:nvSpPr>
        <p:spPr>
          <a:xfrm>
            <a:off x="6034492" y="5733072"/>
            <a:ext cx="509349" cy="514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E9B91AD1-65D4-4614-BC2E-E6354FC79B7C}"/>
              </a:ext>
            </a:extLst>
          </p:cNvPr>
          <p:cNvSpPr/>
          <p:nvPr/>
        </p:nvSpPr>
        <p:spPr>
          <a:xfrm>
            <a:off x="5991420" y="1724704"/>
            <a:ext cx="509349" cy="5093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TextBox 7">
            <a:extLst>
              <a:ext uri="{FF2B5EF4-FFF2-40B4-BE49-F238E27FC236}">
                <a16:creationId xmlns:a16="http://schemas.microsoft.com/office/drawing/2014/main" id="{3F135900-CAD6-428E-9CE3-55DCB92256A9}"/>
              </a:ext>
            </a:extLst>
          </p:cNvPr>
          <p:cNvSpPr txBox="1"/>
          <p:nvPr/>
        </p:nvSpPr>
        <p:spPr>
          <a:xfrm>
            <a:off x="6095426" y="1779323"/>
            <a:ext cx="321341"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A</a:t>
            </a:r>
            <a:endParaRPr lang="ko-KR" altLang="en-US" sz="2000" b="1" dirty="0">
              <a:solidFill>
                <a:schemeClr val="bg1"/>
              </a:solidFill>
              <a:cs typeface="Arial" pitchFamily="34" charset="0"/>
            </a:endParaRPr>
          </a:p>
        </p:txBody>
      </p:sp>
      <p:sp>
        <p:nvSpPr>
          <p:cNvPr id="9" name="TextBox 8">
            <a:extLst>
              <a:ext uri="{FF2B5EF4-FFF2-40B4-BE49-F238E27FC236}">
                <a16:creationId xmlns:a16="http://schemas.microsoft.com/office/drawing/2014/main" id="{89FA1F93-47E4-4105-A19D-2E00DA9CCCA3}"/>
              </a:ext>
            </a:extLst>
          </p:cNvPr>
          <p:cNvSpPr txBox="1"/>
          <p:nvPr/>
        </p:nvSpPr>
        <p:spPr>
          <a:xfrm>
            <a:off x="6060787" y="2750082"/>
            <a:ext cx="370614"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B</a:t>
            </a:r>
            <a:endParaRPr lang="ko-KR" altLang="en-US" sz="2000" b="1" dirty="0">
              <a:solidFill>
                <a:schemeClr val="bg1"/>
              </a:solidFill>
              <a:cs typeface="Arial" pitchFamily="34" charset="0"/>
            </a:endParaRPr>
          </a:p>
        </p:txBody>
      </p:sp>
      <p:sp>
        <p:nvSpPr>
          <p:cNvPr id="10" name="TextBox 9">
            <a:extLst>
              <a:ext uri="{FF2B5EF4-FFF2-40B4-BE49-F238E27FC236}">
                <a16:creationId xmlns:a16="http://schemas.microsoft.com/office/drawing/2014/main" id="{9D0424F9-8846-4FB2-B3B2-FEE7B2677025}"/>
              </a:ext>
            </a:extLst>
          </p:cNvPr>
          <p:cNvSpPr txBox="1"/>
          <p:nvPr/>
        </p:nvSpPr>
        <p:spPr>
          <a:xfrm>
            <a:off x="6088142" y="3609475"/>
            <a:ext cx="370614"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C</a:t>
            </a:r>
            <a:endParaRPr lang="ko-KR" altLang="en-US" sz="2000" b="1" dirty="0">
              <a:solidFill>
                <a:schemeClr val="bg1"/>
              </a:solidFill>
              <a:cs typeface="Arial" pitchFamily="34" charset="0"/>
            </a:endParaRPr>
          </a:p>
        </p:txBody>
      </p:sp>
      <p:sp>
        <p:nvSpPr>
          <p:cNvPr id="11" name="TextBox 10">
            <a:extLst>
              <a:ext uri="{FF2B5EF4-FFF2-40B4-BE49-F238E27FC236}">
                <a16:creationId xmlns:a16="http://schemas.microsoft.com/office/drawing/2014/main" id="{AA10C98D-9444-4797-86EF-DC126A332FB0}"/>
              </a:ext>
            </a:extLst>
          </p:cNvPr>
          <p:cNvSpPr txBox="1"/>
          <p:nvPr/>
        </p:nvSpPr>
        <p:spPr>
          <a:xfrm>
            <a:off x="6039444" y="5788236"/>
            <a:ext cx="508314" cy="404111"/>
          </a:xfrm>
          <a:prstGeom prst="rect">
            <a:avLst/>
          </a:prstGeom>
          <a:noFill/>
        </p:spPr>
        <p:txBody>
          <a:bodyPr wrap="square" rtlCol="0">
            <a:spAutoFit/>
          </a:bodyPr>
          <a:lstStyle/>
          <a:p>
            <a:pPr algn="ctr"/>
            <a:r>
              <a:rPr lang="en-US" altLang="ko-KR" sz="2000" b="1" dirty="0">
                <a:solidFill>
                  <a:schemeClr val="bg1"/>
                </a:solidFill>
                <a:cs typeface="Arial" pitchFamily="34" charset="0"/>
              </a:rPr>
              <a:t>E</a:t>
            </a:r>
            <a:endParaRPr lang="ko-KR" altLang="en-US" sz="2000" b="1" dirty="0">
              <a:solidFill>
                <a:schemeClr val="bg1"/>
              </a:solidFill>
              <a:cs typeface="Arial" pitchFamily="34" charset="0"/>
            </a:endParaRPr>
          </a:p>
        </p:txBody>
      </p:sp>
      <p:sp>
        <p:nvSpPr>
          <p:cNvPr id="12" name="TextBox 11">
            <a:extLst>
              <a:ext uri="{FF2B5EF4-FFF2-40B4-BE49-F238E27FC236}">
                <a16:creationId xmlns:a16="http://schemas.microsoft.com/office/drawing/2014/main" id="{3D09C807-85B6-4523-AA47-5EC17C726418}"/>
              </a:ext>
            </a:extLst>
          </p:cNvPr>
          <p:cNvSpPr txBox="1"/>
          <p:nvPr/>
        </p:nvSpPr>
        <p:spPr>
          <a:xfrm>
            <a:off x="6079232" y="4689392"/>
            <a:ext cx="370614"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D</a:t>
            </a:r>
            <a:endParaRPr lang="ko-KR" altLang="en-US" sz="2000" b="1" dirty="0">
              <a:solidFill>
                <a:schemeClr val="bg1"/>
              </a:solidFill>
              <a:cs typeface="Arial" pitchFamily="34" charset="0"/>
            </a:endParaRPr>
          </a:p>
        </p:txBody>
      </p:sp>
      <p:grpSp>
        <p:nvGrpSpPr>
          <p:cNvPr id="13" name="Group 12">
            <a:extLst>
              <a:ext uri="{FF2B5EF4-FFF2-40B4-BE49-F238E27FC236}">
                <a16:creationId xmlns:a16="http://schemas.microsoft.com/office/drawing/2014/main" id="{4DD23EE6-9AD0-41A2-B908-49EC93327248}"/>
              </a:ext>
            </a:extLst>
          </p:cNvPr>
          <p:cNvGrpSpPr/>
          <p:nvPr/>
        </p:nvGrpSpPr>
        <p:grpSpPr>
          <a:xfrm>
            <a:off x="2243542" y="1605117"/>
            <a:ext cx="4908372" cy="829383"/>
            <a:chOff x="803640" y="3362835"/>
            <a:chExt cx="2350897" cy="829383"/>
          </a:xfrm>
        </p:grpSpPr>
        <p:sp>
          <p:nvSpPr>
            <p:cNvPr id="14" name="TextBox 13">
              <a:extLst>
                <a:ext uri="{FF2B5EF4-FFF2-40B4-BE49-F238E27FC236}">
                  <a16:creationId xmlns:a16="http://schemas.microsoft.com/office/drawing/2014/main" id="{AD9763C4-6FD2-4D22-A5B6-2EB538F44775}"/>
                </a:ext>
              </a:extLst>
            </p:cNvPr>
            <p:cNvSpPr txBox="1"/>
            <p:nvPr/>
          </p:nvSpPr>
          <p:spPr>
            <a:xfrm>
              <a:off x="1139370" y="3592054"/>
              <a:ext cx="1405007" cy="600164"/>
            </a:xfrm>
            <a:prstGeom prst="rect">
              <a:avLst/>
            </a:prstGeom>
            <a:noFill/>
          </p:spPr>
          <p:txBody>
            <a:bodyPr wrap="square" rtlCol="0">
              <a:spAutoFit/>
            </a:bodyPr>
            <a:lstStyle/>
            <a:p>
              <a:pPr algn="ctr" rtl="1">
                <a:lnSpc>
                  <a:spcPct val="150000"/>
                </a:lnSpc>
                <a:spcBef>
                  <a:spcPts val="0"/>
                </a:spcBef>
                <a:buFontTx/>
                <a:buNone/>
                <a:defRPr/>
              </a:pPr>
              <a:r>
                <a:rPr lang="fa-IR" sz="1400" b="1" dirty="0">
                  <a:latin typeface="Vazir" panose="020B0603030804020204" pitchFamily="34" charset="-78"/>
                  <a:cs typeface="B Nazanin" panose="00000400000000000000" pitchFamily="2" charset="-78"/>
                </a:rPr>
                <a:t>تعبیه سیستم آبیاری قطره ایی فضای سبز</a:t>
              </a:r>
            </a:p>
            <a:p>
              <a:pPr algn="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86D7D26E-7C78-46D1-B642-D53C6EB9CAC5}"/>
                </a:ext>
              </a:extLst>
            </p:cNvPr>
            <p:cNvSpPr txBox="1"/>
            <p:nvPr/>
          </p:nvSpPr>
          <p:spPr>
            <a:xfrm>
              <a:off x="803640" y="3362835"/>
              <a:ext cx="2350897" cy="369332"/>
            </a:xfrm>
            <a:prstGeom prst="rect">
              <a:avLst/>
            </a:prstGeom>
            <a:noFill/>
          </p:spPr>
          <p:txBody>
            <a:bodyPr wrap="square" rtlCol="0">
              <a:spAutoFit/>
            </a:bodyPr>
            <a:lstStyle/>
            <a:p>
              <a:pPr algn="ctr" rtl="1"/>
              <a:r>
                <a:rPr lang="fa-IR" dirty="0">
                  <a:latin typeface="Lalezar" panose="00000500000000000000" pitchFamily="2" charset="-78"/>
                  <a:cs typeface="B Titr" panose="00000700000000000000" pitchFamily="2" charset="-78"/>
                </a:rPr>
                <a:t>مدیریت مصرف آب</a:t>
              </a:r>
              <a:endParaRPr lang="en-US" dirty="0">
                <a:latin typeface="Lalezar" panose="00000500000000000000" pitchFamily="2" charset="-78"/>
                <a:cs typeface="B Titr" panose="00000700000000000000" pitchFamily="2" charset="-78"/>
              </a:endParaRPr>
            </a:p>
          </p:txBody>
        </p:sp>
      </p:grpSp>
      <p:grpSp>
        <p:nvGrpSpPr>
          <p:cNvPr id="16" name="Group 15">
            <a:extLst>
              <a:ext uri="{FF2B5EF4-FFF2-40B4-BE49-F238E27FC236}">
                <a16:creationId xmlns:a16="http://schemas.microsoft.com/office/drawing/2014/main" id="{D99B469D-0961-490C-845E-EF210DFEFDB3}"/>
              </a:ext>
            </a:extLst>
          </p:cNvPr>
          <p:cNvGrpSpPr/>
          <p:nvPr/>
        </p:nvGrpSpPr>
        <p:grpSpPr>
          <a:xfrm>
            <a:off x="-54430" y="2407843"/>
            <a:ext cx="7008938" cy="1185455"/>
            <a:chOff x="-24892" y="3305518"/>
            <a:chExt cx="3081310" cy="1185455"/>
          </a:xfrm>
        </p:grpSpPr>
        <p:sp>
          <p:nvSpPr>
            <p:cNvPr id="17" name="TextBox 16">
              <a:extLst>
                <a:ext uri="{FF2B5EF4-FFF2-40B4-BE49-F238E27FC236}">
                  <a16:creationId xmlns:a16="http://schemas.microsoft.com/office/drawing/2014/main" id="{A7E85523-7823-4F7A-B025-6BA3668C020D}"/>
                </a:ext>
              </a:extLst>
            </p:cNvPr>
            <p:cNvSpPr txBox="1"/>
            <p:nvPr/>
          </p:nvSpPr>
          <p:spPr>
            <a:xfrm>
              <a:off x="-24892" y="3659976"/>
              <a:ext cx="2602535" cy="830997"/>
            </a:xfrm>
            <a:prstGeom prst="rect">
              <a:avLst/>
            </a:prstGeom>
            <a:noFill/>
          </p:spPr>
          <p:txBody>
            <a:bodyPr wrap="square" rtlCol="0">
              <a:spAutoFit/>
            </a:bodyPr>
            <a:lstStyle/>
            <a:p>
              <a:pPr algn="r"/>
              <a:r>
                <a:rPr lang="fa-IR" sz="1600" dirty="0">
                  <a:effectLst/>
                  <a:latin typeface="Calibri" panose="020F0502020204030204" pitchFamily="34" charset="0"/>
                  <a:ea typeface="Calibri" panose="020F0502020204030204" pitchFamily="34" charset="0"/>
                  <a:cs typeface="B Nazanin" panose="00000400000000000000" pitchFamily="2" charset="-78"/>
                </a:rPr>
                <a:t> </a:t>
              </a: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نصب چراغ های هوشمند به منظور کاهش مصرف برق در راهرو ها و سرویس بهداشتی</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algn="r"/>
              <a:endParaRPr lang="ko-KR" altLang="en-US" sz="1600" dirty="0">
                <a:solidFill>
                  <a:schemeClr val="tx1">
                    <a:lumMod val="75000"/>
                    <a:lumOff val="25000"/>
                  </a:schemeClr>
                </a:solidFill>
                <a:cs typeface="B Nazanin" panose="00000400000000000000" pitchFamily="2" charset="-78"/>
              </a:endParaRPr>
            </a:p>
          </p:txBody>
        </p:sp>
        <p:sp>
          <p:nvSpPr>
            <p:cNvPr id="18" name="TextBox 17">
              <a:extLst>
                <a:ext uri="{FF2B5EF4-FFF2-40B4-BE49-F238E27FC236}">
                  <a16:creationId xmlns:a16="http://schemas.microsoft.com/office/drawing/2014/main" id="{B3364917-3B03-499F-8BE0-43092C7F00AD}"/>
                </a:ext>
              </a:extLst>
            </p:cNvPr>
            <p:cNvSpPr txBox="1"/>
            <p:nvPr/>
          </p:nvSpPr>
          <p:spPr>
            <a:xfrm>
              <a:off x="1099917" y="3305518"/>
              <a:ext cx="1956501" cy="369332"/>
            </a:xfrm>
            <a:prstGeom prst="rect">
              <a:avLst/>
            </a:prstGeom>
            <a:noFill/>
          </p:spPr>
          <p:txBody>
            <a:bodyPr wrap="square" rtlCol="0">
              <a:spAutoFit/>
            </a:bodyPr>
            <a:lstStyle/>
            <a:p>
              <a:pPr algn="ctr" rtl="1"/>
              <a:r>
                <a:rPr lang="fa-IR" dirty="0">
                  <a:effectLst/>
                  <a:latin typeface="Calibri" panose="020F0502020204030204" pitchFamily="34" charset="0"/>
                  <a:ea typeface="Calibri" panose="020F0502020204030204" pitchFamily="34" charset="0"/>
                  <a:cs typeface="B Titr" panose="00000700000000000000" pitchFamily="2" charset="-78"/>
                </a:rPr>
                <a:t>مدیریت هوشمند</a:t>
              </a:r>
              <a:endParaRPr lang="en-US" dirty="0">
                <a:latin typeface="Lalezar" panose="00000500000000000000" pitchFamily="2" charset="-78"/>
                <a:cs typeface="B Titr" panose="00000700000000000000" pitchFamily="2" charset="-78"/>
              </a:endParaRPr>
            </a:p>
          </p:txBody>
        </p:sp>
      </p:grpSp>
      <p:grpSp>
        <p:nvGrpSpPr>
          <p:cNvPr id="19" name="Group 18">
            <a:extLst>
              <a:ext uri="{FF2B5EF4-FFF2-40B4-BE49-F238E27FC236}">
                <a16:creationId xmlns:a16="http://schemas.microsoft.com/office/drawing/2014/main" id="{B96FF6B8-CFB6-4DE7-ABEF-8984D4D84120}"/>
              </a:ext>
            </a:extLst>
          </p:cNvPr>
          <p:cNvGrpSpPr/>
          <p:nvPr/>
        </p:nvGrpSpPr>
        <p:grpSpPr>
          <a:xfrm>
            <a:off x="1037153" y="3386032"/>
            <a:ext cx="4895789" cy="806156"/>
            <a:chOff x="743649" y="2914392"/>
            <a:chExt cx="2362774" cy="806156"/>
          </a:xfrm>
        </p:grpSpPr>
        <p:sp>
          <p:nvSpPr>
            <p:cNvPr id="20" name="TextBox 19">
              <a:extLst>
                <a:ext uri="{FF2B5EF4-FFF2-40B4-BE49-F238E27FC236}">
                  <a16:creationId xmlns:a16="http://schemas.microsoft.com/office/drawing/2014/main" id="{9D62EA9A-8A29-40F2-B3BF-C9BADAC5F396}"/>
                </a:ext>
              </a:extLst>
            </p:cNvPr>
            <p:cNvSpPr txBox="1"/>
            <p:nvPr/>
          </p:nvSpPr>
          <p:spPr>
            <a:xfrm>
              <a:off x="743649" y="3364745"/>
              <a:ext cx="2362774" cy="355803"/>
            </a:xfrm>
            <a:prstGeom prst="rect">
              <a:avLst/>
            </a:prstGeom>
            <a:noFill/>
          </p:spPr>
          <p:txBody>
            <a:bodyPr wrap="square" rtlCol="0">
              <a:spAutoFit/>
            </a:bodyPr>
            <a:lstStyle/>
            <a:p>
              <a:pPr marL="0" marR="0" algn="r" rtl="1">
                <a:lnSpc>
                  <a:spcPct val="107000"/>
                </a:lnSpc>
                <a:spcBef>
                  <a:spcPts val="0"/>
                </a:spcBef>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جایگزینی لامپ های </a:t>
              </a:r>
              <a:r>
                <a:rPr lang="en-US" sz="1600" b="1" dirty="0">
                  <a:effectLst/>
                  <a:latin typeface="Calibri" panose="020F0502020204030204" pitchFamily="34" charset="0"/>
                  <a:ea typeface="Calibri" panose="020F0502020204030204" pitchFamily="34" charset="0"/>
                  <a:cs typeface="B Nazanin" panose="00000400000000000000" pitchFamily="2" charset="-78"/>
                </a:rPr>
                <a:t>LED</a:t>
              </a:r>
              <a:r>
                <a:rPr lang="fa-IR" sz="1600" b="1" dirty="0">
                  <a:effectLst/>
                  <a:latin typeface="Calibri" panose="020F0502020204030204" pitchFamily="34" charset="0"/>
                  <a:ea typeface="Calibri" panose="020F0502020204030204" pitchFamily="34" charset="0"/>
                  <a:cs typeface="B Nazanin" panose="00000400000000000000" pitchFamily="2" charset="-78"/>
                </a:rPr>
                <a:t> به جای لامپ های پرمصرف</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21" name="TextBox 20">
              <a:extLst>
                <a:ext uri="{FF2B5EF4-FFF2-40B4-BE49-F238E27FC236}">
                  <a16:creationId xmlns:a16="http://schemas.microsoft.com/office/drawing/2014/main" id="{B448EA56-F2FC-42EB-9C12-D2C4F365F19E}"/>
                </a:ext>
              </a:extLst>
            </p:cNvPr>
            <p:cNvSpPr txBox="1"/>
            <p:nvPr/>
          </p:nvSpPr>
          <p:spPr>
            <a:xfrm>
              <a:off x="878658" y="2914392"/>
              <a:ext cx="2059657" cy="369332"/>
            </a:xfrm>
            <a:prstGeom prst="rect">
              <a:avLst/>
            </a:prstGeom>
            <a:noFill/>
          </p:spPr>
          <p:txBody>
            <a:bodyPr wrap="square" rtlCol="0">
              <a:spAutoFit/>
            </a:bodyPr>
            <a:lstStyle/>
            <a:p>
              <a:pPr algn="r" rtl="1"/>
              <a:r>
                <a:rPr lang="fa-IR" dirty="0">
                  <a:effectLst/>
                  <a:latin typeface="Calibri" panose="020F0502020204030204" pitchFamily="34" charset="0"/>
                  <a:ea typeface="Calibri" panose="020F0502020204030204" pitchFamily="34" charset="0"/>
                  <a:cs typeface="B Titr" panose="00000700000000000000" pitchFamily="2" charset="-78"/>
                </a:rPr>
                <a:t>مدیریت مصرف انرژی</a:t>
              </a:r>
              <a:endParaRPr lang="en-US" dirty="0">
                <a:latin typeface="Lalezar" panose="00000500000000000000" pitchFamily="2" charset="-78"/>
                <a:cs typeface="B Titr" panose="00000700000000000000" pitchFamily="2" charset="-78"/>
              </a:endParaRPr>
            </a:p>
          </p:txBody>
        </p:sp>
      </p:grpSp>
      <p:grpSp>
        <p:nvGrpSpPr>
          <p:cNvPr id="22" name="Group 21">
            <a:extLst>
              <a:ext uri="{FF2B5EF4-FFF2-40B4-BE49-F238E27FC236}">
                <a16:creationId xmlns:a16="http://schemas.microsoft.com/office/drawing/2014/main" id="{B67389AB-7A0F-4285-BF3F-D098E81A3DF0}"/>
              </a:ext>
            </a:extLst>
          </p:cNvPr>
          <p:cNvGrpSpPr/>
          <p:nvPr/>
        </p:nvGrpSpPr>
        <p:grpSpPr>
          <a:xfrm>
            <a:off x="765276" y="4246447"/>
            <a:ext cx="5100182" cy="1374071"/>
            <a:chOff x="833013" y="1524426"/>
            <a:chExt cx="2497572" cy="9572719"/>
          </a:xfrm>
        </p:grpSpPr>
        <p:sp>
          <p:nvSpPr>
            <p:cNvPr id="23" name="TextBox 22">
              <a:extLst>
                <a:ext uri="{FF2B5EF4-FFF2-40B4-BE49-F238E27FC236}">
                  <a16:creationId xmlns:a16="http://schemas.microsoft.com/office/drawing/2014/main" id="{98319A21-3BB9-4F22-B113-7667A7A82A48}"/>
                </a:ext>
              </a:extLst>
            </p:cNvPr>
            <p:cNvSpPr txBox="1"/>
            <p:nvPr/>
          </p:nvSpPr>
          <p:spPr>
            <a:xfrm>
              <a:off x="833013" y="3592507"/>
              <a:ext cx="2497572" cy="7504638"/>
            </a:xfrm>
            <a:prstGeom prst="rect">
              <a:avLst/>
            </a:prstGeom>
            <a:noFill/>
          </p:spPr>
          <p:txBody>
            <a:bodyPr wrap="square" rtlCol="0">
              <a:spAutoFit/>
            </a:bodyPr>
            <a:lstStyle/>
            <a:p>
              <a:pPr algn="r" rtl="1">
                <a:defRPr/>
              </a:pPr>
              <a:r>
                <a:rPr lang="fa-IR" sz="1600" b="1" dirty="0">
                  <a:cs typeface="B Nazanin" panose="00000400000000000000" pitchFamily="2" charset="-78"/>
                </a:rPr>
                <a:t>تدوین برنامه ای در راستای تعیین استانداردهایی در زمینه مصرف صحیح اوراق در پرونده ها و اسناد- </a:t>
              </a:r>
              <a:r>
                <a:rPr lang="fa-IR" sz="1600" b="1" dirty="0">
                  <a:latin typeface="Vazir" panose="020B0603030804020204" pitchFamily="34" charset="-78"/>
                  <a:cs typeface="B Nazanin" panose="00000400000000000000" pitchFamily="2" charset="-78"/>
                </a:rPr>
                <a:t>سامان دهی پرینتر های موجود در واحدها</a:t>
              </a:r>
            </a:p>
            <a:p>
              <a:pPr algn="r" rtl="1">
                <a:spcBef>
                  <a:spcPts val="0"/>
                </a:spcBef>
                <a:buFontTx/>
                <a:buNone/>
                <a:defRPr/>
              </a:pPr>
              <a:endParaRPr lang="fa-IR" sz="1600" b="1" dirty="0">
                <a:latin typeface="Vazir" panose="020B0603030804020204" pitchFamily="34" charset="-78"/>
                <a:cs typeface="B Nazanin" panose="00000400000000000000" pitchFamily="2" charset="-78"/>
              </a:endParaRPr>
            </a:p>
          </p:txBody>
        </p:sp>
        <p:sp>
          <p:nvSpPr>
            <p:cNvPr id="24" name="TextBox 23">
              <a:extLst>
                <a:ext uri="{FF2B5EF4-FFF2-40B4-BE49-F238E27FC236}">
                  <a16:creationId xmlns:a16="http://schemas.microsoft.com/office/drawing/2014/main" id="{B26861CE-F2B2-4FFF-A39C-018C20AB8257}"/>
                </a:ext>
              </a:extLst>
            </p:cNvPr>
            <p:cNvSpPr txBox="1"/>
            <p:nvPr/>
          </p:nvSpPr>
          <p:spPr>
            <a:xfrm>
              <a:off x="1015411" y="1524426"/>
              <a:ext cx="2125747" cy="2573020"/>
            </a:xfrm>
            <a:prstGeom prst="rect">
              <a:avLst/>
            </a:prstGeom>
            <a:noFill/>
          </p:spPr>
          <p:txBody>
            <a:bodyPr wrap="square" rtlCol="0">
              <a:spAutoFit/>
            </a:bodyPr>
            <a:lstStyle/>
            <a:p>
              <a:pPr algn="r" rtl="1"/>
              <a:r>
                <a:rPr lang="fa-IR" dirty="0">
                  <a:latin typeface="Lalezar" panose="00000500000000000000" pitchFamily="2" charset="-78"/>
                  <a:cs typeface="B Titr" panose="00000700000000000000" pitchFamily="2" charset="-78"/>
                </a:rPr>
                <a:t>تجهیزات اداری</a:t>
              </a:r>
              <a:endParaRPr lang="en-US" dirty="0">
                <a:latin typeface="Lalezar" panose="00000500000000000000" pitchFamily="2" charset="-78"/>
                <a:cs typeface="B Titr" panose="00000700000000000000" pitchFamily="2" charset="-78"/>
              </a:endParaRPr>
            </a:p>
          </p:txBody>
        </p:sp>
      </p:grpSp>
      <p:grpSp>
        <p:nvGrpSpPr>
          <p:cNvPr id="25" name="Group 24">
            <a:extLst>
              <a:ext uri="{FF2B5EF4-FFF2-40B4-BE49-F238E27FC236}">
                <a16:creationId xmlns:a16="http://schemas.microsoft.com/office/drawing/2014/main" id="{20E765B0-E868-4F1A-B403-5FC2F102589B}"/>
              </a:ext>
            </a:extLst>
          </p:cNvPr>
          <p:cNvGrpSpPr/>
          <p:nvPr/>
        </p:nvGrpSpPr>
        <p:grpSpPr>
          <a:xfrm>
            <a:off x="806799" y="5665943"/>
            <a:ext cx="5356493" cy="1255493"/>
            <a:chOff x="724935" y="3317238"/>
            <a:chExt cx="2059657" cy="1255493"/>
          </a:xfrm>
        </p:grpSpPr>
        <p:sp>
          <p:nvSpPr>
            <p:cNvPr id="26" name="TextBox 25">
              <a:extLst>
                <a:ext uri="{FF2B5EF4-FFF2-40B4-BE49-F238E27FC236}">
                  <a16:creationId xmlns:a16="http://schemas.microsoft.com/office/drawing/2014/main" id="{3BCE1F27-380F-4895-BD52-941AFD876A2D}"/>
                </a:ext>
              </a:extLst>
            </p:cNvPr>
            <p:cNvSpPr txBox="1"/>
            <p:nvPr/>
          </p:nvSpPr>
          <p:spPr>
            <a:xfrm>
              <a:off x="724935" y="3741734"/>
              <a:ext cx="2059657" cy="830997"/>
            </a:xfrm>
            <a:prstGeom prst="rect">
              <a:avLst/>
            </a:prstGeom>
            <a:noFill/>
          </p:spPr>
          <p:txBody>
            <a:bodyPr wrap="square" rtlCol="0">
              <a:spAutoFit/>
            </a:bodyPr>
            <a:lstStyle/>
            <a:p>
              <a:pPr algn="ctr"/>
              <a:r>
                <a:rPr lang="fa-IR" sz="1600" b="1" dirty="0">
                  <a:effectLst/>
                  <a:latin typeface="Calibri" panose="020F0502020204030204" pitchFamily="34" charset="0"/>
                  <a:ea typeface="Calibri" panose="020F0502020204030204" pitchFamily="34" charset="0"/>
                  <a:cs typeface="B Nazanin" panose="00000400000000000000" pitchFamily="2" charset="-78"/>
                </a:rPr>
                <a:t>تهیه لیست داروهای تاریخ دار و کنترل مداوم، جایگزینی داروهای فاقد تاریخ با داروخانه های بخش خصوصی</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p>
              <a:pPr algn="ctr"/>
              <a:endParaRPr lang="ko-KR" altLang="en-US" sz="1600" b="1" dirty="0">
                <a:solidFill>
                  <a:schemeClr val="tx1">
                    <a:lumMod val="75000"/>
                    <a:lumOff val="25000"/>
                  </a:schemeClr>
                </a:solidFill>
                <a:cs typeface="B Nazanin" panose="00000400000000000000" pitchFamily="2" charset="-78"/>
              </a:endParaRPr>
            </a:p>
          </p:txBody>
        </p:sp>
        <p:sp>
          <p:nvSpPr>
            <p:cNvPr id="27" name="TextBox 26">
              <a:extLst>
                <a:ext uri="{FF2B5EF4-FFF2-40B4-BE49-F238E27FC236}">
                  <a16:creationId xmlns:a16="http://schemas.microsoft.com/office/drawing/2014/main" id="{6EC9066A-E53E-46F0-BE92-90EADE44F878}"/>
                </a:ext>
              </a:extLst>
            </p:cNvPr>
            <p:cNvSpPr txBox="1"/>
            <p:nvPr/>
          </p:nvSpPr>
          <p:spPr>
            <a:xfrm>
              <a:off x="1067991" y="3317238"/>
              <a:ext cx="1506098" cy="369332"/>
            </a:xfrm>
            <a:prstGeom prst="rect">
              <a:avLst/>
            </a:prstGeom>
            <a:noFill/>
          </p:spPr>
          <p:txBody>
            <a:bodyPr wrap="square" rtlCol="0">
              <a:spAutoFit/>
            </a:bodyPr>
            <a:lstStyle/>
            <a:p>
              <a:pPr algn="r" rtl="1"/>
              <a:r>
                <a:rPr lang="fa-IR" dirty="0">
                  <a:effectLst/>
                  <a:latin typeface="Calibri" panose="020F0502020204030204" pitchFamily="34" charset="0"/>
                  <a:ea typeface="Calibri" panose="020F0502020204030204" pitchFamily="34" charset="0"/>
                  <a:cs typeface="B Titr" panose="00000700000000000000" pitchFamily="2" charset="-78"/>
                </a:rPr>
                <a:t>مدیریت توزیع دارو</a:t>
              </a:r>
              <a:endParaRPr lang="en-US" dirty="0">
                <a:latin typeface="Lalezar" panose="00000500000000000000" pitchFamily="2" charset="-78"/>
                <a:cs typeface="B Titr" panose="00000700000000000000" pitchFamily="2" charset="-78"/>
              </a:endParaRPr>
            </a:p>
          </p:txBody>
        </p:sp>
      </p:grpSp>
      <p:sp>
        <p:nvSpPr>
          <p:cNvPr id="40" name="Rectangle 39">
            <a:extLst>
              <a:ext uri="{FF2B5EF4-FFF2-40B4-BE49-F238E27FC236}">
                <a16:creationId xmlns:a16="http://schemas.microsoft.com/office/drawing/2014/main" id="{6C556C1D-D15A-41D7-AF89-111B02BE023B}"/>
              </a:ext>
            </a:extLst>
          </p:cNvPr>
          <p:cNvSpPr/>
          <p:nvPr/>
        </p:nvSpPr>
        <p:spPr>
          <a:xfrm rot="2072551">
            <a:off x="9359267" y="578459"/>
            <a:ext cx="869183" cy="342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1" name="Rectangle 42">
            <a:extLst>
              <a:ext uri="{FF2B5EF4-FFF2-40B4-BE49-F238E27FC236}">
                <a16:creationId xmlns:a16="http://schemas.microsoft.com/office/drawing/2014/main" id="{ABE21C01-CDAD-4F71-A53A-2A593F8305A2}"/>
              </a:ext>
            </a:extLst>
          </p:cNvPr>
          <p:cNvSpPr/>
          <p:nvPr/>
        </p:nvSpPr>
        <p:spPr>
          <a:xfrm rot="2072551">
            <a:off x="9692852" y="-458812"/>
            <a:ext cx="1066637" cy="1146066"/>
          </a:xfrm>
          <a:custGeom>
            <a:avLst/>
            <a:gdLst>
              <a:gd name="connsiteX0" fmla="*/ 0 w 777759"/>
              <a:gd name="connsiteY0" fmla="*/ 0 h 968130"/>
              <a:gd name="connsiteX1" fmla="*/ 777759 w 777759"/>
              <a:gd name="connsiteY1" fmla="*/ 0 h 968130"/>
              <a:gd name="connsiteX2" fmla="*/ 777759 w 777759"/>
              <a:gd name="connsiteY2" fmla="*/ 968130 h 968130"/>
              <a:gd name="connsiteX3" fmla="*/ 0 w 777759"/>
              <a:gd name="connsiteY3" fmla="*/ 968130 h 968130"/>
              <a:gd name="connsiteX4" fmla="*/ 0 w 777759"/>
              <a:gd name="connsiteY4" fmla="*/ 0 h 968130"/>
              <a:gd name="connsiteX0" fmla="*/ 0 w 789458"/>
              <a:gd name="connsiteY0" fmla="*/ 500269 h 968130"/>
              <a:gd name="connsiteX1" fmla="*/ 789458 w 789458"/>
              <a:gd name="connsiteY1" fmla="*/ 0 h 968130"/>
              <a:gd name="connsiteX2" fmla="*/ 789458 w 789458"/>
              <a:gd name="connsiteY2" fmla="*/ 968130 h 968130"/>
              <a:gd name="connsiteX3" fmla="*/ 11699 w 789458"/>
              <a:gd name="connsiteY3" fmla="*/ 968130 h 968130"/>
              <a:gd name="connsiteX4" fmla="*/ 0 w 789458"/>
              <a:gd name="connsiteY4" fmla="*/ 500269 h 968130"/>
              <a:gd name="connsiteX0" fmla="*/ 0 w 788533"/>
              <a:gd name="connsiteY0" fmla="*/ 562468 h 968130"/>
              <a:gd name="connsiteX1" fmla="*/ 788533 w 788533"/>
              <a:gd name="connsiteY1" fmla="*/ 0 h 968130"/>
              <a:gd name="connsiteX2" fmla="*/ 788533 w 788533"/>
              <a:gd name="connsiteY2" fmla="*/ 968130 h 968130"/>
              <a:gd name="connsiteX3" fmla="*/ 10774 w 788533"/>
              <a:gd name="connsiteY3" fmla="*/ 968130 h 968130"/>
              <a:gd name="connsiteX4" fmla="*/ 0 w 788533"/>
              <a:gd name="connsiteY4" fmla="*/ 562468 h 968130"/>
              <a:gd name="connsiteX0" fmla="*/ 0 w 788995"/>
              <a:gd name="connsiteY0" fmla="*/ 531368 h 968130"/>
              <a:gd name="connsiteX1" fmla="*/ 788995 w 788995"/>
              <a:gd name="connsiteY1" fmla="*/ 0 h 968130"/>
              <a:gd name="connsiteX2" fmla="*/ 788995 w 788995"/>
              <a:gd name="connsiteY2" fmla="*/ 968130 h 968130"/>
              <a:gd name="connsiteX3" fmla="*/ 11236 w 788995"/>
              <a:gd name="connsiteY3" fmla="*/ 968130 h 968130"/>
              <a:gd name="connsiteX4" fmla="*/ 0 w 788995"/>
              <a:gd name="connsiteY4" fmla="*/ 531368 h 968130"/>
              <a:gd name="connsiteX0" fmla="*/ 0 w 791382"/>
              <a:gd name="connsiteY0" fmla="*/ 370911 h 968130"/>
              <a:gd name="connsiteX1" fmla="*/ 791382 w 791382"/>
              <a:gd name="connsiteY1" fmla="*/ 0 h 968130"/>
              <a:gd name="connsiteX2" fmla="*/ 791382 w 791382"/>
              <a:gd name="connsiteY2" fmla="*/ 968130 h 968130"/>
              <a:gd name="connsiteX3" fmla="*/ 13623 w 791382"/>
              <a:gd name="connsiteY3" fmla="*/ 968130 h 968130"/>
              <a:gd name="connsiteX4" fmla="*/ 0 w 791382"/>
              <a:gd name="connsiteY4" fmla="*/ 370911 h 968130"/>
              <a:gd name="connsiteX0" fmla="*/ 0 w 797009"/>
              <a:gd name="connsiteY0" fmla="*/ 545890 h 1143109"/>
              <a:gd name="connsiteX1" fmla="*/ 797009 w 797009"/>
              <a:gd name="connsiteY1" fmla="*/ 0 h 1143109"/>
              <a:gd name="connsiteX2" fmla="*/ 791382 w 797009"/>
              <a:gd name="connsiteY2" fmla="*/ 1143109 h 1143109"/>
              <a:gd name="connsiteX3" fmla="*/ 13623 w 797009"/>
              <a:gd name="connsiteY3" fmla="*/ 1143109 h 1143109"/>
              <a:gd name="connsiteX4" fmla="*/ 0 w 797009"/>
              <a:gd name="connsiteY4" fmla="*/ 545890 h 1143109"/>
              <a:gd name="connsiteX0" fmla="*/ 0 w 789665"/>
              <a:gd name="connsiteY0" fmla="*/ 805888 h 1143109"/>
              <a:gd name="connsiteX1" fmla="*/ 789665 w 789665"/>
              <a:gd name="connsiteY1" fmla="*/ 0 h 1143109"/>
              <a:gd name="connsiteX2" fmla="*/ 784038 w 789665"/>
              <a:gd name="connsiteY2" fmla="*/ 1143109 h 1143109"/>
              <a:gd name="connsiteX3" fmla="*/ 6279 w 789665"/>
              <a:gd name="connsiteY3" fmla="*/ 1143109 h 1143109"/>
              <a:gd name="connsiteX4" fmla="*/ 0 w 789665"/>
              <a:gd name="connsiteY4" fmla="*/ 805888 h 1143109"/>
              <a:gd name="connsiteX0" fmla="*/ 0 w 786044"/>
              <a:gd name="connsiteY0" fmla="*/ 537896 h 875117"/>
              <a:gd name="connsiteX1" fmla="*/ 786044 w 786044"/>
              <a:gd name="connsiteY1" fmla="*/ 0 h 875117"/>
              <a:gd name="connsiteX2" fmla="*/ 784038 w 786044"/>
              <a:gd name="connsiteY2" fmla="*/ 875117 h 875117"/>
              <a:gd name="connsiteX3" fmla="*/ 6279 w 786044"/>
              <a:gd name="connsiteY3" fmla="*/ 875117 h 875117"/>
              <a:gd name="connsiteX4" fmla="*/ 0 w 786044"/>
              <a:gd name="connsiteY4" fmla="*/ 537896 h 875117"/>
              <a:gd name="connsiteX0" fmla="*/ 0 w 784222"/>
              <a:gd name="connsiteY0" fmla="*/ 555319 h 892540"/>
              <a:gd name="connsiteX1" fmla="*/ 774722 w 784222"/>
              <a:gd name="connsiteY1" fmla="*/ 0 h 892540"/>
              <a:gd name="connsiteX2" fmla="*/ 784038 w 784222"/>
              <a:gd name="connsiteY2" fmla="*/ 892540 h 892540"/>
              <a:gd name="connsiteX3" fmla="*/ 6279 w 784222"/>
              <a:gd name="connsiteY3" fmla="*/ 892540 h 892540"/>
              <a:gd name="connsiteX4" fmla="*/ 0 w 784222"/>
              <a:gd name="connsiteY4" fmla="*/ 555319 h 89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222" h="892540">
                <a:moveTo>
                  <a:pt x="0" y="555319"/>
                </a:moveTo>
                <a:lnTo>
                  <a:pt x="774722" y="0"/>
                </a:lnTo>
                <a:cubicBezTo>
                  <a:pt x="772846" y="381036"/>
                  <a:pt x="785914" y="511504"/>
                  <a:pt x="784038" y="892540"/>
                </a:cubicBezTo>
                <a:lnTo>
                  <a:pt x="6279" y="892540"/>
                </a:lnTo>
                <a:lnTo>
                  <a:pt x="0" y="5553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43" name="Picture 42">
            <a:extLst>
              <a:ext uri="{FF2B5EF4-FFF2-40B4-BE49-F238E27FC236}">
                <a16:creationId xmlns:a16="http://schemas.microsoft.com/office/drawing/2014/main" id="{34B7A42F-02A0-4864-B988-3A3D678409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7581" y="206795"/>
            <a:ext cx="1064601" cy="484322"/>
          </a:xfrm>
          <a:prstGeom prst="rect">
            <a:avLst/>
          </a:prstGeom>
          <a:noFill/>
          <a:ln>
            <a:noFill/>
          </a:ln>
        </p:spPr>
      </p:pic>
    </p:spTree>
    <p:extLst>
      <p:ext uri="{BB962C8B-B14F-4D97-AF65-F5344CB8AC3E}">
        <p14:creationId xmlns:p14="http://schemas.microsoft.com/office/powerpoint/2010/main" val="169310418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0" y="4623571"/>
            <a:ext cx="12192000" cy="1015663"/>
          </a:xfrm>
          <a:prstGeom prst="rect">
            <a:avLst/>
          </a:prstGeom>
          <a:noFill/>
        </p:spPr>
        <p:txBody>
          <a:bodyPr wrap="square" rtlCol="0" anchor="ctr">
            <a:spAutoFit/>
          </a:bodyPr>
          <a:lstStyle/>
          <a:p>
            <a:pPr algn="ctr"/>
            <a:r>
              <a:rPr lang="fa-IR" altLang="ko-KR" sz="6000" dirty="0">
                <a:solidFill>
                  <a:schemeClr val="tx1">
                    <a:lumMod val="85000"/>
                    <a:lumOff val="15000"/>
                  </a:schemeClr>
                </a:solidFill>
                <a:cs typeface="Arial" pitchFamily="34" charset="0"/>
              </a:rPr>
              <a:t>سپاس فراوان از توجه شما</a:t>
            </a:r>
            <a:endParaRPr lang="ko-KR" altLang="en-US" sz="6000" dirty="0">
              <a:solidFill>
                <a:schemeClr val="tx1">
                  <a:lumMod val="85000"/>
                  <a:lumOff val="15000"/>
                </a:schemeClr>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50" y="5562902"/>
            <a:ext cx="12191852" cy="379656"/>
          </a:xfrm>
          <a:prstGeom prst="rect">
            <a:avLst/>
          </a:prstGeom>
          <a:noFill/>
        </p:spPr>
        <p:txBody>
          <a:bodyPr wrap="square" rtlCol="0" anchor="ctr">
            <a:spAutoFit/>
          </a:bodyPr>
          <a:lstStyle/>
          <a:p>
            <a:pPr algn="ctr"/>
            <a:r>
              <a:rPr lang="fa-IR" altLang="ko-KR" sz="1867" dirty="0">
                <a:solidFill>
                  <a:schemeClr val="tx1">
                    <a:lumMod val="85000"/>
                    <a:lumOff val="15000"/>
                  </a:schemeClr>
                </a:solidFill>
                <a:cs typeface="Arial" pitchFamily="34" charset="0"/>
              </a:rPr>
              <a:t>مدیریت سبز شبکه بهداشت و درمان شهرستان قرچک</a:t>
            </a:r>
          </a:p>
        </p:txBody>
      </p:sp>
    </p:spTree>
    <p:extLst>
      <p:ext uri="{BB962C8B-B14F-4D97-AF65-F5344CB8AC3E}">
        <p14:creationId xmlns:p14="http://schemas.microsoft.com/office/powerpoint/2010/main" val="12411580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2093805" y="294923"/>
            <a:ext cx="7699589" cy="523220"/>
          </a:xfrm>
          <a:prstGeom prst="rect">
            <a:avLst/>
          </a:prstGeom>
          <a:noFill/>
        </p:spPr>
        <p:txBody>
          <a:bodyPr wrap="square" rtlCol="0" anchor="ctr">
            <a:spAutoFit/>
          </a:bodyPr>
          <a:lstStyle/>
          <a:p>
            <a:pPr algn="ctr"/>
            <a:r>
              <a:rPr lang="fa-IR" sz="2800" b="1" i="0" u="none" strike="noStrike" baseline="0" dirty="0">
                <a:solidFill>
                  <a:srgbClr val="002060"/>
                </a:solidFill>
                <a:latin typeface="B Titr,Bold"/>
                <a:cs typeface="B Titr" panose="00000700000000000000" pitchFamily="2" charset="-78"/>
              </a:rPr>
              <a:t>علل تغییرات اقلیم</a:t>
            </a:r>
            <a:endParaRPr lang="ko-KR" altLang="en-US" sz="24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202019" y="999587"/>
            <a:ext cx="11706447" cy="5355312"/>
          </a:xfrm>
          <a:prstGeom prst="rect">
            <a:avLst/>
          </a:prstGeom>
          <a:noFill/>
        </p:spPr>
        <p:txBody>
          <a:bodyPr wrap="square" rtlCol="0">
            <a:spAutoFit/>
          </a:bodyPr>
          <a:lstStyle/>
          <a:p>
            <a:pPr marL="342900" indent="-342900" algn="r" rtl="1">
              <a:buFont typeface="Wingdings" panose="05000000000000000000" pitchFamily="2" charset="2"/>
              <a:buChar char="ü"/>
            </a:pPr>
            <a:r>
              <a:rPr lang="fa-IR" sz="2000" b="1" i="0" u="none" strike="noStrike" baseline="0" dirty="0">
                <a:solidFill>
                  <a:srgbClr val="28324A"/>
                </a:solidFill>
                <a:latin typeface="B Nazanin,Bold"/>
                <a:cs typeface="B Titr" panose="00000700000000000000" pitchFamily="2" charset="-78"/>
              </a:rPr>
              <a:t>تولید برق: </a:t>
            </a:r>
            <a:r>
              <a:rPr lang="fa-IR" sz="1800" b="0" i="0" u="none" strike="noStrike" baseline="0" dirty="0">
                <a:solidFill>
                  <a:srgbClr val="28324A"/>
                </a:solidFill>
                <a:cs typeface="B Nazanin" panose="00000400000000000000" pitchFamily="2" charset="-78"/>
              </a:rPr>
              <a:t>تولید برق و گرما با سوزاندن سوختهای فسیلی باعث ایجاد بخش بزرگی از انتشار گازهای گلخانه ای جهانی می شود. مقدار زیادی از الکتریسیته هنوز از سوزاندن زغال سنگ، نفت یا گاز تولید می شود که کربن دی اکسید و نیتروژن اکسید تولید می کند که گازهای گلخانه ای قدرتمندی هستند که زمین را پوشانده و گرمای خورشید را به دام می اندازند.در سطح جهان، کمی بیش از یک چهارم برق از نیروی باد، خورشید و سایر منابع تجدیدپذیر تامین می شود که برخلاف سوخت های فسیلی، گازهای گلخانه ای یا آلاینده های کمی را در هوا منتشر می کنند.</a:t>
            </a:r>
            <a:endParaRPr lang="fa-IR" sz="2000" b="1" i="0" u="none" strike="noStrike" baseline="0" dirty="0">
              <a:solidFill>
                <a:srgbClr val="28324A"/>
              </a:solidFill>
              <a:latin typeface="B Nazanin,Bold"/>
              <a:cs typeface="B Titr" panose="00000700000000000000" pitchFamily="2" charset="-78"/>
            </a:endParaRPr>
          </a:p>
          <a:p>
            <a:pPr marL="0" indent="0" algn="r" rtl="1">
              <a:buNone/>
            </a:pPr>
            <a:endParaRPr lang="fa-IR" sz="2000" b="1" i="0" u="none" strike="noStrike" baseline="0" dirty="0">
              <a:solidFill>
                <a:srgbClr val="28324A"/>
              </a:solidFill>
              <a:latin typeface="B Nazanin,Bold"/>
              <a:cs typeface="B Titr" panose="00000700000000000000" pitchFamily="2" charset="-78"/>
            </a:endParaRPr>
          </a:p>
          <a:p>
            <a:pPr marL="342900" indent="-342900" algn="r" rtl="1">
              <a:buFont typeface="Wingdings" panose="05000000000000000000" pitchFamily="2" charset="2"/>
              <a:buChar char="ü"/>
            </a:pPr>
            <a:r>
              <a:rPr lang="fa-IR" sz="2000" b="1" i="0" u="none" strike="noStrike" baseline="0" dirty="0">
                <a:solidFill>
                  <a:srgbClr val="28324A"/>
                </a:solidFill>
                <a:latin typeface="B Nazanin,Bold"/>
                <a:cs typeface="B Titr" panose="00000700000000000000" pitchFamily="2" charset="-78"/>
              </a:rPr>
              <a:t>تولید کالا: </a:t>
            </a:r>
            <a:r>
              <a:rPr lang="fa-IR" sz="1800" b="0" i="0" u="none" strike="noStrike" baseline="0" dirty="0">
                <a:solidFill>
                  <a:srgbClr val="28324A"/>
                </a:solidFill>
                <a:cs typeface="B Nazanin" panose="00000400000000000000" pitchFamily="2" charset="-78"/>
              </a:rPr>
              <a:t>تولید و صنعت، گازهای گلخانه ای تولید می کنند که عمدتاً از سوزاندن سوخت های فسیلی برای تولید انرژی و ساخت چیزهایی مانند سیمان، آهن، فولاد، الکترونیک، پلاستیک، لباس وسایر کالاها تولید می شود.</a:t>
            </a:r>
          </a:p>
          <a:p>
            <a:pPr marL="0" indent="0" algn="just" rtl="1">
              <a:buNone/>
            </a:pPr>
            <a:endParaRPr lang="fa-IR" sz="2000" b="1" i="0" u="none" strike="noStrike" baseline="0" dirty="0">
              <a:solidFill>
                <a:srgbClr val="28324A"/>
              </a:solidFill>
              <a:latin typeface="B Nazanin,Bold"/>
              <a:cs typeface="B Titr" panose="00000700000000000000" pitchFamily="2" charset="-78"/>
            </a:endParaRPr>
          </a:p>
          <a:p>
            <a:pPr marL="342900" indent="-342900" algn="r" rtl="1">
              <a:buFont typeface="Wingdings" panose="05000000000000000000" pitchFamily="2" charset="2"/>
              <a:buChar char="ü"/>
            </a:pPr>
            <a:r>
              <a:rPr lang="fa-IR" sz="2000" b="1" i="0" u="none" strike="noStrike" baseline="0" dirty="0">
                <a:solidFill>
                  <a:srgbClr val="28324A"/>
                </a:solidFill>
                <a:latin typeface="B Nazanin,Bold"/>
                <a:cs typeface="B Titr" panose="00000700000000000000" pitchFamily="2" charset="-78"/>
              </a:rPr>
              <a:t>جنگل زدایی:</a:t>
            </a:r>
            <a:r>
              <a:rPr lang="fa-IR" sz="1800" b="0" i="0" u="none" strike="noStrike" baseline="0" dirty="0">
                <a:solidFill>
                  <a:srgbClr val="28324A"/>
                </a:solidFill>
                <a:cs typeface="B Nazanin" panose="00000400000000000000" pitchFamily="2" charset="-78"/>
              </a:rPr>
              <a:t>قطع کردن درختان جنگل ها برای ایجاد مزارع یا مراتع یا به دلایل دیگر موجب انتشار گازهای گلخانه ای می شود، زیرا درختان هنگام قطع شدن، کربن ذخیره شده خود را آزاد می کنند. هر ساله حدود ۱۲ میلیون هکتار از جنگل ها نابود می شود. از آنجایی که جنگ لها کربن دی اکسید را جذب می کنند، از بین بردن آنها همچنین توانایی طبیعت را برای جلوگیری از انتشار</a:t>
            </a:r>
          </a:p>
          <a:p>
            <a:pPr algn="r" rtl="1"/>
            <a:r>
              <a:rPr lang="fa-IR" sz="1800" b="0" i="0" u="none" strike="noStrike" baseline="0" dirty="0">
                <a:solidFill>
                  <a:srgbClr val="28324A"/>
                </a:solidFill>
                <a:cs typeface="B Nazanin" panose="00000400000000000000" pitchFamily="2" charset="-78"/>
              </a:rPr>
              <a:t>گازهای گلخانه ای از جو محدود می کند. جنگل زدایی همراه با کشاورزی و سایر تغییرات کاربری زمین، مسئول تقریباً یک چهارم انتشار گازهای گلخانه ای در جهان است</a:t>
            </a:r>
            <a:endParaRPr lang="fa-IR" sz="2000" b="1" i="0" u="none" strike="noStrike" baseline="0" dirty="0">
              <a:solidFill>
                <a:srgbClr val="28324A"/>
              </a:solidFill>
              <a:latin typeface="B Nazanin,Bold"/>
              <a:cs typeface="B Titr" panose="00000700000000000000" pitchFamily="2" charset="-78"/>
            </a:endParaRPr>
          </a:p>
          <a:p>
            <a:pPr marL="0" indent="0" algn="just" rtl="1">
              <a:buNone/>
            </a:pPr>
            <a:endParaRPr lang="fa-IR" sz="2000" b="1" dirty="0">
              <a:solidFill>
                <a:srgbClr val="28324A"/>
              </a:solidFill>
              <a:latin typeface="B Nazanin,Bold"/>
              <a:cs typeface="B Titr" panose="00000700000000000000" pitchFamily="2" charset="-78"/>
            </a:endParaRPr>
          </a:p>
          <a:p>
            <a:pPr marL="342900" indent="-342900" algn="r" rtl="1">
              <a:buFont typeface="Wingdings" panose="05000000000000000000" pitchFamily="2" charset="2"/>
              <a:buChar char="ü"/>
            </a:pPr>
            <a:r>
              <a:rPr lang="fa-IR" sz="2000" b="1" i="0" u="none" strike="noStrike" baseline="0" dirty="0">
                <a:solidFill>
                  <a:srgbClr val="28324A"/>
                </a:solidFill>
                <a:latin typeface="B Nazanin,Bold"/>
                <a:cs typeface="B Titr" panose="00000700000000000000" pitchFamily="2" charset="-78"/>
              </a:rPr>
              <a:t>صنعت حمل و نقل:</a:t>
            </a:r>
            <a:r>
              <a:rPr lang="fa-IR" sz="1800" b="0" i="0" u="none" strike="noStrike" baseline="0" dirty="0">
                <a:solidFill>
                  <a:srgbClr val="28324A"/>
                </a:solidFill>
                <a:cs typeface="B Nazanin" panose="00000400000000000000" pitchFamily="2" charset="-78"/>
              </a:rPr>
              <a:t>اغلب خودروها، کامیون ها، کشتی ها و هواپیماها با سوخت های فسیلی کار می کنند. این امر باعث می شود صنعت حمل و نقل یکی از عوامل اصلی تولید گازهای گلخانه ای به ویژه انتشار کربن دی اکسید باشد. </a:t>
            </a:r>
            <a:endParaRPr lang="fa-IR" sz="2000" b="1" i="0" u="none" strike="noStrike" baseline="0" dirty="0">
              <a:solidFill>
                <a:srgbClr val="28324A"/>
              </a:solidFill>
              <a:latin typeface="B Nazanin,Bold"/>
              <a:cs typeface="B Titr" panose="00000700000000000000" pitchFamily="2" charset="-78"/>
            </a:endParaRPr>
          </a:p>
          <a:p>
            <a:pPr marL="342900" indent="-342900" algn="just" rtl="1">
              <a:buFont typeface="Wingdings" panose="05000000000000000000" pitchFamily="2" charset="2"/>
              <a:buChar char="ü"/>
            </a:pPr>
            <a:r>
              <a:rPr lang="fa-IR" sz="2000" b="1" i="0" u="none" strike="noStrike" baseline="0">
                <a:solidFill>
                  <a:srgbClr val="28324A"/>
                </a:solidFill>
                <a:latin typeface="B Nazanin,Bold"/>
                <a:cs typeface="B Titr" panose="00000700000000000000" pitchFamily="2" charset="-78"/>
              </a:rPr>
              <a:t>تولید غذا</a:t>
            </a:r>
            <a:endParaRPr lang="fa-IR" sz="2000" b="1" dirty="0">
              <a:solidFill>
                <a:srgbClr val="28324A"/>
              </a:solidFill>
              <a:latin typeface="B Nazanin,Bold"/>
              <a:cs typeface="B Titr" panose="00000700000000000000" pitchFamily="2" charset="-78"/>
            </a:endParaRPr>
          </a:p>
          <a:p>
            <a:pPr marL="342900" indent="-342900" algn="just" rtl="1">
              <a:buFont typeface="Wingdings" panose="05000000000000000000" pitchFamily="2" charset="2"/>
              <a:buChar char="ü"/>
            </a:pPr>
            <a:r>
              <a:rPr lang="fa-IR" sz="2000" b="1" i="0" u="none" strike="noStrike" baseline="0" dirty="0">
                <a:solidFill>
                  <a:srgbClr val="28324A"/>
                </a:solidFill>
                <a:latin typeface="B Nazanin,Bold"/>
                <a:cs typeface="B Titr" panose="00000700000000000000" pitchFamily="2" charset="-78"/>
              </a:rPr>
              <a:t>برق رسانی به ساختمانها و...</a:t>
            </a:r>
            <a:endParaRPr lang="fa-IR" sz="2400" b="1" dirty="0">
              <a:cs typeface="B Titr" panose="00000700000000000000" pitchFamily="2" charset="-78"/>
            </a:endParaRPr>
          </a:p>
        </p:txBody>
      </p:sp>
      <p:pic>
        <p:nvPicPr>
          <p:cNvPr id="4" name="Picture 3">
            <a:extLst>
              <a:ext uri="{FF2B5EF4-FFF2-40B4-BE49-F238E27FC236}">
                <a16:creationId xmlns:a16="http://schemas.microsoft.com/office/drawing/2014/main" id="{7686A0BD-40DD-434E-9262-3E08412477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6992" y="89813"/>
            <a:ext cx="1600961" cy="728330"/>
          </a:xfrm>
          <a:prstGeom prst="rect">
            <a:avLst/>
          </a:prstGeom>
          <a:noFill/>
          <a:ln>
            <a:noFill/>
          </a:ln>
        </p:spPr>
      </p:pic>
    </p:spTree>
    <p:extLst>
      <p:ext uri="{BB962C8B-B14F-4D97-AF65-F5344CB8AC3E}">
        <p14:creationId xmlns:p14="http://schemas.microsoft.com/office/powerpoint/2010/main" val="25188283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72E036-BDA5-4DE2-ACC6-A644D6CBEC38}"/>
              </a:ext>
            </a:extLst>
          </p:cNvPr>
          <p:cNvSpPr/>
          <p:nvPr/>
        </p:nvSpPr>
        <p:spPr>
          <a:xfrm>
            <a:off x="8060330" y="0"/>
            <a:ext cx="3803373" cy="6858000"/>
          </a:xfrm>
          <a:prstGeom prst="rect">
            <a:avLst/>
          </a:prstGeom>
          <a:gradFill>
            <a:gsLst>
              <a:gs pos="42000">
                <a:schemeClr val="accent2">
                  <a:lumMod val="60000"/>
                  <a:lumOff val="40000"/>
                </a:schemeClr>
              </a:gs>
              <a:gs pos="0">
                <a:schemeClr val="accent2">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chemeClr val="tx1"/>
                </a:solidFill>
                <a:cs typeface="B Nazanin" panose="00000400000000000000" pitchFamily="2" charset="-78"/>
              </a:rPr>
              <a:t>مدیریت سبز و سبز شدن به آن سادگی و سهولتی که تصور </a:t>
            </a:r>
          </a:p>
          <a:p>
            <a:pPr algn="ctr" rtl="1"/>
            <a:r>
              <a:rPr lang="fa-IR" sz="2400" b="1" dirty="0">
                <a:solidFill>
                  <a:schemeClr val="tx1"/>
                </a:solidFill>
                <a:cs typeface="B Nazanin" panose="00000400000000000000" pitchFamily="2" charset="-78"/>
              </a:rPr>
              <a:t>میشود نیست.</a:t>
            </a:r>
            <a:endParaRPr lang="en-US" sz="2400" b="1" dirty="0">
              <a:solidFill>
                <a:schemeClr val="tx1"/>
              </a:solidFill>
              <a:cs typeface="B Nazanin" panose="00000400000000000000" pitchFamily="2" charset="-78"/>
            </a:endParaRPr>
          </a:p>
          <a:p>
            <a:pPr algn="ctr" rtl="1"/>
            <a:r>
              <a:rPr lang="fa-IR" sz="2400" b="1" dirty="0">
                <a:solidFill>
                  <a:schemeClr val="tx1"/>
                </a:solidFill>
                <a:cs typeface="B Nazanin" panose="00000400000000000000" pitchFamily="2" charset="-78"/>
              </a:rPr>
              <a:t>درحالی که به فکر محیط زیست بودن بسیار سود و فایده</a:t>
            </a:r>
          </a:p>
          <a:p>
            <a:pPr algn="ctr" rtl="1"/>
            <a:r>
              <a:rPr lang="fa-IR" sz="2400" b="1" dirty="0">
                <a:solidFill>
                  <a:schemeClr val="tx1"/>
                </a:solidFill>
                <a:cs typeface="B Nazanin" panose="00000400000000000000" pitchFamily="2" charset="-78"/>
              </a:rPr>
              <a:t>دارد، سبز شدن واقعی دردسرها و سختی هایی هم به همراه دارد</a:t>
            </a:r>
            <a:endParaRPr lang="en-US" sz="2400" b="1" dirty="0">
              <a:solidFill>
                <a:schemeClr val="tx1"/>
              </a:solidFill>
              <a:cs typeface="B Titr" panose="00000700000000000000" pitchFamily="2" charset="-78"/>
            </a:endParaRPr>
          </a:p>
        </p:txBody>
      </p:sp>
      <p:sp>
        <p:nvSpPr>
          <p:cNvPr id="2" name="TextBox 1">
            <a:extLst>
              <a:ext uri="{FF2B5EF4-FFF2-40B4-BE49-F238E27FC236}">
                <a16:creationId xmlns:a16="http://schemas.microsoft.com/office/drawing/2014/main" id="{09DAB8F0-91BA-4765-ABFF-DA69D3897A10}"/>
              </a:ext>
            </a:extLst>
          </p:cNvPr>
          <p:cNvSpPr txBox="1"/>
          <p:nvPr/>
        </p:nvSpPr>
        <p:spPr>
          <a:xfrm>
            <a:off x="8224844" y="293228"/>
            <a:ext cx="1046483" cy="967841"/>
          </a:xfrm>
          <a:custGeom>
            <a:avLst/>
            <a:gdLst/>
            <a:ahLst/>
            <a:cxnLst/>
            <a:rect l="l" t="t" r="r" b="b"/>
            <a:pathLst>
              <a:path w="103794" h="95994">
                <a:moveTo>
                  <a:pt x="94994" y="0"/>
                </a:moveTo>
                <a:lnTo>
                  <a:pt x="103794" y="13999"/>
                </a:lnTo>
                <a:cubicBezTo>
                  <a:pt x="96461" y="17066"/>
                  <a:pt x="91061" y="21632"/>
                  <a:pt x="87595" y="27698"/>
                </a:cubicBezTo>
                <a:cubicBezTo>
                  <a:pt x="84128" y="33765"/>
                  <a:pt x="82195" y="42597"/>
                  <a:pt x="81795" y="54197"/>
                </a:cubicBezTo>
                <a:lnTo>
                  <a:pt x="100594" y="54197"/>
                </a:lnTo>
                <a:lnTo>
                  <a:pt x="100594" y="95994"/>
                </a:lnTo>
                <a:lnTo>
                  <a:pt x="61996" y="95994"/>
                </a:lnTo>
                <a:lnTo>
                  <a:pt x="61996" y="62996"/>
                </a:lnTo>
                <a:cubicBezTo>
                  <a:pt x="61996" y="45131"/>
                  <a:pt x="64129" y="32198"/>
                  <a:pt x="68396" y="24198"/>
                </a:cubicBezTo>
                <a:cubicBezTo>
                  <a:pt x="73995" y="13532"/>
                  <a:pt x="82862" y="5466"/>
                  <a:pt x="94994" y="0"/>
                </a:cubicBezTo>
                <a:close/>
                <a:moveTo>
                  <a:pt x="32998" y="0"/>
                </a:moveTo>
                <a:lnTo>
                  <a:pt x="41797" y="13999"/>
                </a:lnTo>
                <a:cubicBezTo>
                  <a:pt x="34465" y="17066"/>
                  <a:pt x="29065" y="21632"/>
                  <a:pt x="25598" y="27698"/>
                </a:cubicBezTo>
                <a:cubicBezTo>
                  <a:pt x="22132" y="33765"/>
                  <a:pt x="20199" y="42597"/>
                  <a:pt x="19799" y="54197"/>
                </a:cubicBezTo>
                <a:lnTo>
                  <a:pt x="38598" y="54197"/>
                </a:lnTo>
                <a:lnTo>
                  <a:pt x="38598" y="95994"/>
                </a:lnTo>
                <a:lnTo>
                  <a:pt x="0" y="95994"/>
                </a:lnTo>
                <a:lnTo>
                  <a:pt x="0" y="62996"/>
                </a:lnTo>
                <a:cubicBezTo>
                  <a:pt x="0" y="45131"/>
                  <a:pt x="2133" y="32198"/>
                  <a:pt x="6400" y="24198"/>
                </a:cubicBezTo>
                <a:cubicBezTo>
                  <a:pt x="11999" y="13532"/>
                  <a:pt x="20865" y="5466"/>
                  <a:pt x="3299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3200" dirty="0">
              <a:solidFill>
                <a:schemeClr val="accent6"/>
              </a:solidFill>
            </a:endParaRPr>
          </a:p>
        </p:txBody>
      </p:sp>
      <p:sp>
        <p:nvSpPr>
          <p:cNvPr id="7" name="TextBox 6">
            <a:extLst>
              <a:ext uri="{FF2B5EF4-FFF2-40B4-BE49-F238E27FC236}">
                <a16:creationId xmlns:a16="http://schemas.microsoft.com/office/drawing/2014/main" id="{64BADAA3-01E1-4003-AFE1-CCFE9731615D}"/>
              </a:ext>
            </a:extLst>
          </p:cNvPr>
          <p:cNvSpPr txBox="1"/>
          <p:nvPr/>
        </p:nvSpPr>
        <p:spPr>
          <a:xfrm>
            <a:off x="996041" y="491628"/>
            <a:ext cx="5492638" cy="769441"/>
          </a:xfrm>
          <a:prstGeom prst="rect">
            <a:avLst/>
          </a:prstGeom>
          <a:noFill/>
        </p:spPr>
        <p:txBody>
          <a:bodyPr wrap="square" rtlCol="0" anchor="ctr">
            <a:spAutoFit/>
          </a:bodyPr>
          <a:lstStyle/>
          <a:p>
            <a:pPr algn="r" rtl="1"/>
            <a:r>
              <a:rPr lang="fa-IR" sz="4400" dirty="0">
                <a:cs typeface="B Titr" panose="00000700000000000000" pitchFamily="2" charset="-78"/>
              </a:rPr>
              <a:t>مدیریت سبزچیست</a:t>
            </a:r>
            <a:r>
              <a:rPr lang="fa-IR" sz="4400" b="1" dirty="0">
                <a:cs typeface="B Titr" panose="00000700000000000000" pitchFamily="2" charset="-78"/>
              </a:rPr>
              <a:t>؟</a:t>
            </a:r>
            <a:endParaRPr lang="fa-IR" sz="4400" dirty="0">
              <a:cs typeface="B Titr" panose="00000700000000000000" pitchFamily="2" charset="-78"/>
            </a:endParaRPr>
          </a:p>
        </p:txBody>
      </p:sp>
      <p:sp>
        <p:nvSpPr>
          <p:cNvPr id="3" name="TextBox 2">
            <a:extLst>
              <a:ext uri="{FF2B5EF4-FFF2-40B4-BE49-F238E27FC236}">
                <a16:creationId xmlns:a16="http://schemas.microsoft.com/office/drawing/2014/main" id="{03FED3CB-9387-401A-96CC-8291DC4B409F}"/>
              </a:ext>
            </a:extLst>
          </p:cNvPr>
          <p:cNvSpPr txBox="1"/>
          <p:nvPr/>
        </p:nvSpPr>
        <p:spPr>
          <a:xfrm>
            <a:off x="574159" y="1456660"/>
            <a:ext cx="7432157" cy="2031325"/>
          </a:xfrm>
          <a:prstGeom prst="rect">
            <a:avLst/>
          </a:prstGeom>
          <a:noFill/>
        </p:spPr>
        <p:txBody>
          <a:bodyPr wrap="square" rtlCol="0">
            <a:spAutoFit/>
          </a:bodyPr>
          <a:lstStyle/>
          <a:p>
            <a:pPr marL="0" indent="0" algn="ctr">
              <a:buNone/>
            </a:pPr>
            <a:r>
              <a:rPr lang="fa-IR" sz="1800" b="1" dirty="0">
                <a:cs typeface="B Nazanin" panose="00000400000000000000" pitchFamily="2" charset="-78"/>
              </a:rPr>
              <a:t>مفهوم مدیریت سبز، به سیاست ها و اعمالی گفته می شود که توسط آن، کسب و کارهای مختلف از منابع موجود </a:t>
            </a:r>
            <a:r>
              <a:rPr lang="fa-IR" sz="1800" b="1" dirty="0">
                <a:solidFill>
                  <a:schemeClr val="bg2">
                    <a:lumMod val="50000"/>
                  </a:schemeClr>
                </a:solidFill>
                <a:cs typeface="B Nazanin" panose="00000400000000000000" pitchFamily="2" charset="-78"/>
              </a:rPr>
              <a:t>بهترین</a:t>
            </a:r>
            <a:r>
              <a:rPr lang="fa-IR" sz="1800" b="1" dirty="0">
                <a:cs typeface="B Nazanin" panose="00000400000000000000" pitchFamily="2" charset="-78"/>
              </a:rPr>
              <a:t> و </a:t>
            </a:r>
            <a:r>
              <a:rPr lang="fa-IR" sz="1800" b="1" dirty="0">
                <a:solidFill>
                  <a:schemeClr val="bg2">
                    <a:lumMod val="50000"/>
                  </a:schemeClr>
                </a:solidFill>
                <a:cs typeface="B Nazanin" panose="00000400000000000000" pitchFamily="2" charset="-78"/>
              </a:rPr>
              <a:t>صحیح ترین </a:t>
            </a:r>
            <a:r>
              <a:rPr lang="fa-IR" sz="1800" b="1" dirty="0">
                <a:cs typeface="B Nazanin" panose="00000400000000000000" pitchFamily="2" charset="-78"/>
              </a:rPr>
              <a:t>استفاده را می کنند و علاوه بر آن، به کاهش چشمگیر خسارت های زیست محیطی نیز، کمک فراوانی خواهند کرد.</a:t>
            </a:r>
          </a:p>
          <a:p>
            <a:pPr marL="0" indent="0" algn="ctr">
              <a:buNone/>
            </a:pPr>
            <a:endParaRPr lang="fa-IR" sz="1800" b="1" dirty="0">
              <a:cs typeface="B Nazanin" panose="00000400000000000000" pitchFamily="2" charset="-78"/>
            </a:endParaRPr>
          </a:p>
          <a:p>
            <a:pPr marL="0" indent="0" algn="ctr">
              <a:buNone/>
            </a:pPr>
            <a:r>
              <a:rPr lang="fa-IR" sz="1800" b="1" dirty="0">
                <a:solidFill>
                  <a:srgbClr val="FF0000"/>
                </a:solidFill>
                <a:cs typeface="B Nazanin" panose="00000400000000000000" pitchFamily="2" charset="-78"/>
              </a:rPr>
              <a:t>مدیریت مصرف انرژی</a:t>
            </a:r>
            <a:r>
              <a:rPr lang="fa-IR" sz="1800" b="1" dirty="0">
                <a:cs typeface="B Nazanin" panose="00000400000000000000" pitchFamily="2" charset="-78"/>
              </a:rPr>
              <a:t>، </a:t>
            </a:r>
            <a:r>
              <a:rPr lang="fa-IR" sz="1800" b="1" dirty="0">
                <a:solidFill>
                  <a:srgbClr val="0070C0"/>
                </a:solidFill>
                <a:cs typeface="B Nazanin" panose="00000400000000000000" pitchFamily="2" charset="-78"/>
              </a:rPr>
              <a:t>مواد</a:t>
            </a:r>
            <a:r>
              <a:rPr lang="fa-IR" sz="1800" b="1" dirty="0">
                <a:cs typeface="B Nazanin" panose="00000400000000000000" pitchFamily="2" charset="-78"/>
              </a:rPr>
              <a:t> و </a:t>
            </a:r>
            <a:r>
              <a:rPr lang="fa-IR" sz="1800" b="1" dirty="0">
                <a:solidFill>
                  <a:srgbClr val="00B050"/>
                </a:solidFill>
                <a:cs typeface="B Nazanin" panose="00000400000000000000" pitchFamily="2" charset="-78"/>
              </a:rPr>
              <a:t>حفظ  محیط زیست </a:t>
            </a:r>
            <a:r>
              <a:rPr lang="fa-IR" sz="1800" b="1" dirty="0">
                <a:cs typeface="B Nazanin" panose="00000400000000000000" pitchFamily="2" charset="-78"/>
              </a:rPr>
              <a:t>در مؤسسات و سازمان ها با بکارگیری موثر و کارآمد تمامی </a:t>
            </a:r>
            <a:r>
              <a:rPr lang="fa-IR" sz="1800" b="1" dirty="0">
                <a:solidFill>
                  <a:srgbClr val="C00000"/>
                </a:solidFill>
                <a:cs typeface="B Nazanin" panose="00000400000000000000" pitchFamily="2" charset="-78"/>
              </a:rPr>
              <a:t>منابع مادی و انسانی</a:t>
            </a:r>
            <a:r>
              <a:rPr lang="fa-IR" sz="1800" b="1" dirty="0">
                <a:cs typeface="B Nazanin" panose="00000400000000000000" pitchFamily="2" charset="-78"/>
              </a:rPr>
              <a:t>، </a:t>
            </a:r>
            <a:r>
              <a:rPr lang="fa-IR" sz="1800" b="1" dirty="0">
                <a:solidFill>
                  <a:srgbClr val="00B0F0"/>
                </a:solidFill>
                <a:cs typeface="B Nazanin" panose="00000400000000000000" pitchFamily="2" charset="-78"/>
              </a:rPr>
              <a:t>سازماندهی</a:t>
            </a:r>
            <a:r>
              <a:rPr lang="fa-IR" sz="1800" b="1" dirty="0">
                <a:cs typeface="B Nazanin" panose="00000400000000000000" pitchFamily="2" charset="-78"/>
              </a:rPr>
              <a:t> و </a:t>
            </a:r>
            <a:r>
              <a:rPr lang="fa-IR" sz="1800" b="1" dirty="0">
                <a:solidFill>
                  <a:srgbClr val="7030A0"/>
                </a:solidFill>
                <a:cs typeface="B Nazanin" panose="00000400000000000000" pitchFamily="2" charset="-78"/>
              </a:rPr>
              <a:t>برنامه ریزی </a:t>
            </a:r>
            <a:r>
              <a:rPr lang="fa-IR" sz="1800" b="1" dirty="0">
                <a:cs typeface="B Nazanin" panose="00000400000000000000" pitchFamily="2" charset="-78"/>
              </a:rPr>
              <a:t>به منظور هدایت آنها جهت نیل به اهداف زیست محیطی</a:t>
            </a:r>
            <a:endParaRPr lang="en-US" dirty="0"/>
          </a:p>
        </p:txBody>
      </p:sp>
      <p:sp>
        <p:nvSpPr>
          <p:cNvPr id="4" name="TextBox 3">
            <a:extLst>
              <a:ext uri="{FF2B5EF4-FFF2-40B4-BE49-F238E27FC236}">
                <a16:creationId xmlns:a16="http://schemas.microsoft.com/office/drawing/2014/main" id="{4BF84D7D-0246-4B44-BD51-9C13408AF5FE}"/>
              </a:ext>
            </a:extLst>
          </p:cNvPr>
          <p:cNvSpPr txBox="1"/>
          <p:nvPr/>
        </p:nvSpPr>
        <p:spPr>
          <a:xfrm>
            <a:off x="281764" y="4279605"/>
            <a:ext cx="7432158" cy="1754326"/>
          </a:xfrm>
          <a:prstGeom prst="rect">
            <a:avLst/>
          </a:prstGeom>
          <a:noFill/>
        </p:spPr>
        <p:txBody>
          <a:bodyPr wrap="square" rtlCol="0">
            <a:spAutoFit/>
          </a:bodyPr>
          <a:lstStyle/>
          <a:p>
            <a:pPr algn="r" rtl="1"/>
            <a:endParaRPr lang="fa-IR" dirty="0">
              <a:cs typeface="B Nazanin" panose="00000400000000000000" pitchFamily="2" charset="-78"/>
            </a:endParaRPr>
          </a:p>
          <a:p>
            <a:pPr algn="r" rtl="1"/>
            <a:r>
              <a:rPr lang="fa-IR" dirty="0">
                <a:cs typeface="B Nazanin" panose="00000400000000000000" pitchFamily="2" charset="-78"/>
              </a:rPr>
              <a:t>مدیریت با تأکید بر حفاظت محیط زیست مفهوم جدیدی به نام فرهنگ سازمانی سبز را در ساختارهای سازمانی به خصوص</a:t>
            </a:r>
            <a:r>
              <a:rPr lang="en-US" dirty="0">
                <a:cs typeface="B Nazanin" panose="00000400000000000000" pitchFamily="2" charset="-78"/>
              </a:rPr>
              <a:t> </a:t>
            </a:r>
            <a:r>
              <a:rPr lang="fa-IR" dirty="0">
                <a:cs typeface="B Nazanin" panose="00000400000000000000" pitchFamily="2" charset="-78"/>
              </a:rPr>
              <a:t>بیمارستان ها</a:t>
            </a:r>
            <a:r>
              <a:rPr lang="en-US" dirty="0">
                <a:cs typeface="B Nazanin" panose="00000400000000000000" pitchFamily="2" charset="-78"/>
              </a:rPr>
              <a:t> </a:t>
            </a:r>
            <a:r>
              <a:rPr lang="fa-IR" dirty="0">
                <a:cs typeface="B Nazanin" panose="00000400000000000000" pitchFamily="2" charset="-78"/>
              </a:rPr>
              <a:t> و شبکه های بهداشت که فعالیت های نزدیکی با محیط زیست دارند, ایجاد کرده است.</a:t>
            </a:r>
          </a:p>
          <a:p>
            <a:pPr algn="r" rtl="1"/>
            <a:r>
              <a:rPr lang="fa-IR" dirty="0">
                <a:cs typeface="B Nazanin" panose="00000400000000000000" pitchFamily="2" charset="-78"/>
              </a:rPr>
              <a:t>درواقع مدیریت سبز نوعی بازنگری فکری در کار نهادها و سازمانهای گوناگون با احترام به محیط زیست است.</a:t>
            </a:r>
            <a:endParaRPr lang="en-US" dirty="0">
              <a:cs typeface="B Nazanin" panose="00000400000000000000" pitchFamily="2" charset="-78"/>
            </a:endParaRPr>
          </a:p>
        </p:txBody>
      </p:sp>
      <p:pic>
        <p:nvPicPr>
          <p:cNvPr id="9" name="Picture 8">
            <a:extLst>
              <a:ext uri="{FF2B5EF4-FFF2-40B4-BE49-F238E27FC236}">
                <a16:creationId xmlns:a16="http://schemas.microsoft.com/office/drawing/2014/main" id="{F40D6EDD-F1CB-44B6-96D9-D3B36C7B4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4135" y="114299"/>
            <a:ext cx="2127434" cy="967840"/>
          </a:xfrm>
          <a:prstGeom prst="rect">
            <a:avLst/>
          </a:prstGeom>
          <a:ln>
            <a:noFill/>
          </a:ln>
          <a:effectLst>
            <a:softEdge rad="112500"/>
          </a:effectLst>
        </p:spPr>
      </p:pic>
    </p:spTree>
    <p:extLst>
      <p:ext uri="{BB962C8B-B14F-4D97-AF65-F5344CB8AC3E}">
        <p14:creationId xmlns:p14="http://schemas.microsoft.com/office/powerpoint/2010/main" val="24981610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E30DA2-56F3-441D-9C57-54F4363A2951}"/>
              </a:ext>
            </a:extLst>
          </p:cNvPr>
          <p:cNvSpPr txBox="1"/>
          <p:nvPr/>
        </p:nvSpPr>
        <p:spPr>
          <a:xfrm>
            <a:off x="2014061" y="514375"/>
            <a:ext cx="7699589" cy="923330"/>
          </a:xfrm>
          <a:prstGeom prst="rect">
            <a:avLst/>
          </a:prstGeom>
          <a:noFill/>
        </p:spPr>
        <p:txBody>
          <a:bodyPr wrap="square" rtlCol="0" anchor="ctr">
            <a:spAutoFit/>
          </a:bodyPr>
          <a:lstStyle/>
          <a:p>
            <a:pPr algn="ctr"/>
            <a:r>
              <a:rPr lang="fa-IR" sz="5400" b="1" dirty="0">
                <a:cs typeface="B Titr" panose="00000700000000000000" pitchFamily="2" charset="-78"/>
              </a:rPr>
              <a:t>مدیریت سبز از کجا شروع شد؟</a:t>
            </a:r>
            <a:endParaRPr lang="ko-KR" altLang="en-US" sz="2400" dirty="0">
              <a:ln w="0"/>
              <a:effectLst>
                <a:outerShdw blurRad="38100" dist="19050" dir="2700000" algn="tl" rotWithShape="0">
                  <a:schemeClr val="dk1">
                    <a:alpha val="40000"/>
                  </a:schemeClr>
                </a:outerShdw>
              </a:effectLst>
              <a:latin typeface="+mj-lt"/>
              <a:cs typeface="B Titr" panose="00000700000000000000" pitchFamily="2" charset="-78"/>
            </a:endParaRPr>
          </a:p>
        </p:txBody>
      </p:sp>
      <p:sp>
        <p:nvSpPr>
          <p:cNvPr id="8" name="TextBox 7">
            <a:extLst>
              <a:ext uri="{FF2B5EF4-FFF2-40B4-BE49-F238E27FC236}">
                <a16:creationId xmlns:a16="http://schemas.microsoft.com/office/drawing/2014/main" id="{626690C3-5C7E-4CD4-BE22-ADC34F4E57F0}"/>
              </a:ext>
            </a:extLst>
          </p:cNvPr>
          <p:cNvSpPr txBox="1"/>
          <p:nvPr/>
        </p:nvSpPr>
        <p:spPr>
          <a:xfrm>
            <a:off x="802757" y="2094741"/>
            <a:ext cx="9971251" cy="3847207"/>
          </a:xfrm>
          <a:prstGeom prst="rect">
            <a:avLst/>
          </a:prstGeom>
          <a:noFill/>
        </p:spPr>
        <p:txBody>
          <a:bodyPr wrap="square" rtlCol="0">
            <a:spAutoFit/>
          </a:bodyPr>
          <a:lstStyle/>
          <a:p>
            <a:pPr marL="0" indent="0" algn="r" rtl="1">
              <a:buNone/>
            </a:pPr>
            <a:r>
              <a:rPr lang="fa-IR" sz="2800" b="1" dirty="0">
                <a:cs typeface="B Nazanin" panose="00000400000000000000" pitchFamily="2" charset="-78"/>
              </a:rPr>
              <a:t>نخستین تلاش ها برای حفاظت از محیط زیست به اواسط دهه۱۹۶۰بازمی گرد.</a:t>
            </a:r>
          </a:p>
          <a:p>
            <a:pPr marL="0" indent="0" algn="r" rtl="1">
              <a:buNone/>
            </a:pPr>
            <a:r>
              <a:rPr lang="fa-IR" sz="2800" b="1" dirty="0">
                <a:cs typeface="B Nazanin" panose="00000400000000000000" pitchFamily="2" charset="-78"/>
              </a:rPr>
              <a:t>به دنبال برگزاری اجلاس زمین در سا ل ۱۹۹2میلادی، مدیریت سبز در بخش های مختلف در کشورهای توسعه یافته و در حال توسعه دربسیاری از دانشگاه ها و ارگان های دولتی استقرار یافته و توجه کشورها را به خود جلب نموده است.</a:t>
            </a:r>
          </a:p>
          <a:p>
            <a:pPr algn="r" rtl="1"/>
            <a:r>
              <a:rPr lang="fa-IR" sz="2800" b="1" dirty="0">
                <a:cs typeface="B Nazanin" panose="00000400000000000000" pitchFamily="2" charset="-78"/>
              </a:rPr>
              <a:t>دولت سبز نیز به دنبال کنفرانس دانشگاه ملل ( اجلاس زمین سال ۱۹۹2میلادی ) در بسیاری ا ز کشورها مطرح گردید .</a:t>
            </a:r>
          </a:p>
          <a:p>
            <a:pPr algn="r" rtl="1"/>
            <a:r>
              <a:rPr lang="fa-IR" sz="2800" b="1" dirty="0">
                <a:cs typeface="B Nazanin" panose="00000400000000000000" pitchFamily="2" charset="-78"/>
              </a:rPr>
              <a:t>کانادا اولین کشوری بود که </a:t>
            </a:r>
            <a:r>
              <a:rPr lang="fa-IR" sz="2800" b="1" dirty="0">
                <a:solidFill>
                  <a:schemeClr val="accent3"/>
                </a:solidFill>
                <a:cs typeface="B Nazanin" panose="00000400000000000000" pitchFamily="2" charset="-78"/>
              </a:rPr>
              <a:t>دولت سبز و مدیریت سبز </a:t>
            </a:r>
            <a:r>
              <a:rPr lang="fa-IR" sz="2800" b="1" dirty="0">
                <a:cs typeface="B Nazanin" panose="00000400000000000000" pitchFamily="2" charset="-78"/>
              </a:rPr>
              <a:t>را در سال ۱۹۹۵میلادی در عالی ترین مرجع کشوری خود یعنی در سطح دولت مورد توجه قرار داد. </a:t>
            </a:r>
            <a:endParaRPr lang="fa-IR" sz="2800" dirty="0">
              <a:cs typeface="B Nazanin" panose="00000400000000000000" pitchFamily="2" charset="-78"/>
            </a:endParaRPr>
          </a:p>
          <a:p>
            <a:pPr marL="0" indent="0" algn="r" rtl="1">
              <a:buNone/>
            </a:pPr>
            <a:endParaRPr lang="fa-IR" b="1" dirty="0">
              <a:cs typeface="B Titr" panose="00000700000000000000" pitchFamily="2" charset="-78"/>
            </a:endParaRPr>
          </a:p>
        </p:txBody>
      </p:sp>
      <p:pic>
        <p:nvPicPr>
          <p:cNvPr id="4" name="Picture 3">
            <a:extLst>
              <a:ext uri="{FF2B5EF4-FFF2-40B4-BE49-F238E27FC236}">
                <a16:creationId xmlns:a16="http://schemas.microsoft.com/office/drawing/2014/main" id="{231FDFB9-A535-4557-B87B-0340D3CB14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1622" y="339417"/>
            <a:ext cx="1507475" cy="685800"/>
          </a:xfrm>
          <a:prstGeom prst="rect">
            <a:avLst/>
          </a:prstGeom>
          <a:noFill/>
          <a:ln>
            <a:noFill/>
          </a:ln>
        </p:spPr>
      </p:pic>
    </p:spTree>
    <p:extLst>
      <p:ext uri="{BB962C8B-B14F-4D97-AF65-F5344CB8AC3E}">
        <p14:creationId xmlns:p14="http://schemas.microsoft.com/office/powerpoint/2010/main" val="41492165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1A3EE50-F9D9-4454-803E-FE1505F8B137}"/>
              </a:ext>
            </a:extLst>
          </p:cNvPr>
          <p:cNvSpPr txBox="1">
            <a:spLocks/>
          </p:cNvSpPr>
          <p:nvPr/>
        </p:nvSpPr>
        <p:spPr>
          <a:xfrm>
            <a:off x="838200" y="31196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b="1" dirty="0">
                <a:cs typeface="B Titr" panose="00000700000000000000" pitchFamily="2" charset="-78"/>
              </a:rPr>
              <a:t>اهداف مدیریت سبز:</a:t>
            </a:r>
            <a:r>
              <a:rPr lang="fa-IR" dirty="0">
                <a:cs typeface="B Titr" panose="00000700000000000000" pitchFamily="2" charset="-78"/>
              </a:rPr>
              <a:t> </a:t>
            </a:r>
            <a:br>
              <a:rPr lang="fa-IR" dirty="0">
                <a:cs typeface="B Titr" panose="00000700000000000000" pitchFamily="2" charset="-78"/>
              </a:rPr>
            </a:br>
            <a:endParaRPr lang="fa-IR" dirty="0">
              <a:cs typeface="B Titr" panose="00000700000000000000" pitchFamily="2" charset="-78"/>
            </a:endParaRPr>
          </a:p>
        </p:txBody>
      </p:sp>
      <p:sp>
        <p:nvSpPr>
          <p:cNvPr id="7" name="Content Placeholder 2">
            <a:extLst>
              <a:ext uri="{FF2B5EF4-FFF2-40B4-BE49-F238E27FC236}">
                <a16:creationId xmlns:a16="http://schemas.microsoft.com/office/drawing/2014/main" id="{39A05AE3-455C-4AF7-9F4C-21F313038AD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r" rtl="1">
              <a:lnSpc>
                <a:spcPct val="150000"/>
              </a:lnSpc>
              <a:buFont typeface="+mj-lt"/>
              <a:buAutoNum type="arabicPeriod"/>
            </a:pPr>
            <a:r>
              <a:rPr lang="fa-IR" b="1" dirty="0">
                <a:cs typeface="B Nazanin" panose="00000400000000000000" pitchFamily="2" charset="-78"/>
              </a:rPr>
              <a:t>کاهش مصرف منابع طبیعی</a:t>
            </a:r>
            <a:r>
              <a:rPr lang="en-US" b="1" dirty="0">
                <a:cs typeface="B Nazanin" panose="00000400000000000000" pitchFamily="2" charset="-78"/>
              </a:rPr>
              <a:t>:</a:t>
            </a:r>
            <a:r>
              <a:rPr lang="fa-IR" dirty="0">
                <a:cs typeface="B Nazanin" panose="00000400000000000000" pitchFamily="2" charset="-78"/>
              </a:rPr>
              <a:t>کاهش مصرف انرژی، آب و مواد اولیه</a:t>
            </a:r>
            <a:r>
              <a:rPr lang="en-US" dirty="0">
                <a:cs typeface="B Nazanin" panose="00000400000000000000" pitchFamily="2" charset="-78"/>
              </a:rPr>
              <a:t>.</a:t>
            </a:r>
          </a:p>
          <a:p>
            <a:pPr marL="514350" indent="-514350" algn="r" rtl="1">
              <a:lnSpc>
                <a:spcPct val="150000"/>
              </a:lnSpc>
              <a:buFont typeface="+mj-lt"/>
              <a:buAutoNum type="arabicPeriod"/>
            </a:pPr>
            <a:r>
              <a:rPr lang="fa-IR" b="1" dirty="0">
                <a:cs typeface="B Nazanin" panose="00000400000000000000" pitchFamily="2" charset="-78"/>
              </a:rPr>
              <a:t>کاهش تولید پسماند</a:t>
            </a:r>
            <a:r>
              <a:rPr lang="en-US" b="1" dirty="0">
                <a:cs typeface="B Nazanin" panose="00000400000000000000" pitchFamily="2" charset="-78"/>
              </a:rPr>
              <a:t> </a:t>
            </a:r>
            <a:r>
              <a:rPr lang="en-US" dirty="0">
                <a:cs typeface="B Nazanin" panose="00000400000000000000" pitchFamily="2" charset="-78"/>
              </a:rPr>
              <a:t>:</a:t>
            </a:r>
            <a:r>
              <a:rPr lang="fa-IR" dirty="0">
                <a:cs typeface="B Nazanin" panose="00000400000000000000" pitchFamily="2" charset="-78"/>
              </a:rPr>
              <a:t>تفکیک و بازیافت پسماندها</a:t>
            </a:r>
            <a:r>
              <a:rPr lang="en-US" dirty="0">
                <a:cs typeface="B Nazanin" panose="00000400000000000000" pitchFamily="2" charset="-78"/>
              </a:rPr>
              <a:t>.</a:t>
            </a:r>
          </a:p>
          <a:p>
            <a:pPr marL="514350" indent="-514350" algn="r" rtl="1">
              <a:lnSpc>
                <a:spcPct val="150000"/>
              </a:lnSpc>
              <a:buFont typeface="+mj-lt"/>
              <a:buAutoNum type="arabicPeriod"/>
            </a:pPr>
            <a:r>
              <a:rPr lang="fa-IR" b="1" dirty="0">
                <a:cs typeface="B Nazanin" panose="00000400000000000000" pitchFamily="2" charset="-78"/>
              </a:rPr>
              <a:t>کاهش آلودگی</a:t>
            </a:r>
            <a:r>
              <a:rPr lang="en-US" b="1" dirty="0">
                <a:cs typeface="B Nazanin" panose="00000400000000000000" pitchFamily="2" charset="-78"/>
              </a:rPr>
              <a:t>:</a:t>
            </a:r>
            <a:r>
              <a:rPr lang="fa-IR" dirty="0">
                <a:cs typeface="B Nazanin" panose="00000400000000000000" pitchFamily="2" charset="-78"/>
              </a:rPr>
              <a:t>کاهش آلاینده</a:t>
            </a:r>
            <a:r>
              <a:rPr lang="en-US" dirty="0">
                <a:cs typeface="B Nazanin" panose="00000400000000000000" pitchFamily="2" charset="-78"/>
              </a:rPr>
              <a:t>‌</a:t>
            </a:r>
            <a:r>
              <a:rPr lang="fa-IR" dirty="0">
                <a:cs typeface="B Nazanin" panose="00000400000000000000" pitchFamily="2" charset="-78"/>
              </a:rPr>
              <a:t>ها و مصرف مواد شیمیایی</a:t>
            </a:r>
            <a:r>
              <a:rPr lang="en-US" dirty="0">
                <a:cs typeface="B Nazanin" panose="00000400000000000000" pitchFamily="2" charset="-78"/>
              </a:rPr>
              <a:t>.</a:t>
            </a:r>
          </a:p>
          <a:p>
            <a:pPr marL="514350" indent="-514350" algn="r" rtl="1">
              <a:lnSpc>
                <a:spcPct val="150000"/>
              </a:lnSpc>
              <a:buFont typeface="+mj-lt"/>
              <a:buAutoNum type="arabicPeriod"/>
            </a:pPr>
            <a:r>
              <a:rPr lang="fa-IR" b="1" dirty="0">
                <a:cs typeface="B Nazanin" panose="00000400000000000000" pitchFamily="2" charset="-78"/>
              </a:rPr>
              <a:t>بهبود سلامت محیطی</a:t>
            </a:r>
            <a:r>
              <a:rPr lang="en-US" b="1" dirty="0">
                <a:cs typeface="B Nazanin" panose="00000400000000000000" pitchFamily="2" charset="-78"/>
              </a:rPr>
              <a:t>:</a:t>
            </a:r>
            <a:r>
              <a:rPr lang="fa-IR" b="1" dirty="0">
                <a:cs typeface="B Nazanin" panose="00000400000000000000" pitchFamily="2" charset="-78"/>
              </a:rPr>
              <a:t> </a:t>
            </a:r>
            <a:r>
              <a:rPr lang="fa-IR" dirty="0">
                <a:cs typeface="B Nazanin" panose="00000400000000000000" pitchFamily="2" charset="-78"/>
              </a:rPr>
              <a:t>ایجاد محیطی سالم و سازگار با طبیعت برای کارکنان و مراجعین</a:t>
            </a:r>
            <a:r>
              <a:rPr lang="en-US" dirty="0">
                <a:cs typeface="B Nazanin" panose="00000400000000000000" pitchFamily="2" charset="-78"/>
              </a:rPr>
              <a:t>.</a:t>
            </a:r>
          </a:p>
          <a:p>
            <a:pPr marL="514350" indent="-514350" algn="r" rtl="1">
              <a:lnSpc>
                <a:spcPct val="150000"/>
              </a:lnSpc>
              <a:buFont typeface="+mj-lt"/>
              <a:buAutoNum type="arabicPeriod"/>
            </a:pPr>
            <a:r>
              <a:rPr lang="fa-IR" b="1" dirty="0">
                <a:cs typeface="B Nazanin" panose="00000400000000000000" pitchFamily="2" charset="-78"/>
              </a:rPr>
              <a:t>حفظ منابع مالی</a:t>
            </a:r>
            <a:r>
              <a:rPr lang="en-US" b="1" dirty="0">
                <a:cs typeface="B Nazanin" panose="00000400000000000000" pitchFamily="2" charset="-78"/>
              </a:rPr>
              <a:t>:</a:t>
            </a:r>
            <a:r>
              <a:rPr lang="fa-IR" b="1" dirty="0">
                <a:cs typeface="B Nazanin" panose="00000400000000000000" pitchFamily="2" charset="-78"/>
              </a:rPr>
              <a:t> </a:t>
            </a:r>
            <a:r>
              <a:rPr lang="fa-IR" dirty="0">
                <a:cs typeface="B Nazanin" panose="00000400000000000000" pitchFamily="2" charset="-78"/>
              </a:rPr>
              <a:t>بهینه</a:t>
            </a:r>
            <a:r>
              <a:rPr lang="en-US" dirty="0">
                <a:cs typeface="B Nazanin" panose="00000400000000000000" pitchFamily="2" charset="-78"/>
              </a:rPr>
              <a:t>‌</a:t>
            </a:r>
            <a:r>
              <a:rPr lang="fa-IR" dirty="0">
                <a:cs typeface="B Nazanin" panose="00000400000000000000" pitchFamily="2" charset="-78"/>
              </a:rPr>
              <a:t>سازی مصرف منابع و کاهش هزینه</a:t>
            </a:r>
            <a:r>
              <a:rPr lang="en-US" dirty="0">
                <a:cs typeface="B Nazanin" panose="00000400000000000000" pitchFamily="2" charset="-78"/>
              </a:rPr>
              <a:t>‌</a:t>
            </a:r>
            <a:r>
              <a:rPr lang="fa-IR" dirty="0">
                <a:cs typeface="B Nazanin" panose="00000400000000000000" pitchFamily="2" charset="-78"/>
              </a:rPr>
              <a:t>ها</a:t>
            </a:r>
            <a:r>
              <a:rPr lang="en-US" dirty="0">
                <a:cs typeface="B Nazanin" panose="00000400000000000000" pitchFamily="2" charset="-78"/>
              </a:rPr>
              <a:t>.</a:t>
            </a:r>
          </a:p>
          <a:p>
            <a:pPr marL="514350" indent="-514350" algn="r" rtl="1">
              <a:lnSpc>
                <a:spcPct val="150000"/>
              </a:lnSpc>
              <a:buFont typeface="+mj-lt"/>
              <a:buAutoNum type="arabicPeriod"/>
            </a:pPr>
            <a:endParaRPr lang="fa-IR" dirty="0">
              <a:cs typeface="B Nazanin" panose="00000400000000000000" pitchFamily="2" charset="-78"/>
            </a:endParaRPr>
          </a:p>
        </p:txBody>
      </p:sp>
      <p:pic>
        <p:nvPicPr>
          <p:cNvPr id="9" name="Picture 8">
            <a:extLst>
              <a:ext uri="{FF2B5EF4-FFF2-40B4-BE49-F238E27FC236}">
                <a16:creationId xmlns:a16="http://schemas.microsoft.com/office/drawing/2014/main" id="{FF20D78D-8F22-4A5F-8643-1B2A413145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85139" y="123862"/>
            <a:ext cx="1624336" cy="738964"/>
          </a:xfrm>
          <a:prstGeom prst="rect">
            <a:avLst/>
          </a:prstGeom>
          <a:noFill/>
          <a:ln>
            <a:noFill/>
          </a:ln>
        </p:spPr>
      </p:pic>
    </p:spTree>
    <p:extLst>
      <p:ext uri="{BB962C8B-B14F-4D97-AF65-F5344CB8AC3E}">
        <p14:creationId xmlns:p14="http://schemas.microsoft.com/office/powerpoint/2010/main" val="13100532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3FF03E-2C48-49DC-B7D2-7948A4C043E6}"/>
              </a:ext>
            </a:extLst>
          </p:cNvPr>
          <p:cNvSpPr txBox="1">
            <a:spLocks/>
          </p:cNvSpPr>
          <p:nvPr/>
        </p:nvSpPr>
        <p:spPr>
          <a:xfrm>
            <a:off x="1424762" y="779794"/>
            <a:ext cx="847946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dirty="0">
                <a:cs typeface="B Titr" panose="00000700000000000000" pitchFamily="2" charset="-78"/>
              </a:rPr>
              <a:t>گام</a:t>
            </a:r>
            <a:r>
              <a:rPr lang="en-US" sz="4000" dirty="0">
                <a:cs typeface="B Titr" panose="00000700000000000000" pitchFamily="2" charset="-78"/>
              </a:rPr>
              <a:t>‌</a:t>
            </a:r>
            <a:r>
              <a:rPr lang="fa-IR" sz="4000" dirty="0">
                <a:cs typeface="B Titr" panose="00000700000000000000" pitchFamily="2" charset="-78"/>
              </a:rPr>
              <a:t>های اجرایی برای پیاده</a:t>
            </a:r>
            <a:r>
              <a:rPr lang="en-US" sz="4000" dirty="0">
                <a:cs typeface="B Titr" panose="00000700000000000000" pitchFamily="2" charset="-78"/>
              </a:rPr>
              <a:t>‌</a:t>
            </a:r>
            <a:r>
              <a:rPr lang="fa-IR" sz="4000" dirty="0">
                <a:cs typeface="B Titr" panose="00000700000000000000" pitchFamily="2" charset="-78"/>
              </a:rPr>
              <a:t>سازی مدیریت سبز</a:t>
            </a:r>
          </a:p>
        </p:txBody>
      </p:sp>
      <p:sp>
        <p:nvSpPr>
          <p:cNvPr id="5" name="Content Placeholder 2">
            <a:extLst>
              <a:ext uri="{FF2B5EF4-FFF2-40B4-BE49-F238E27FC236}">
                <a16:creationId xmlns:a16="http://schemas.microsoft.com/office/drawing/2014/main" id="{FE5F0492-DF66-477B-ABB5-BD6C0D857172}"/>
              </a:ext>
            </a:extLst>
          </p:cNvPr>
          <p:cNvSpPr txBox="1">
            <a:spLocks/>
          </p:cNvSpPr>
          <p:nvPr/>
        </p:nvSpPr>
        <p:spPr>
          <a:xfrm>
            <a:off x="838200" y="1825624"/>
            <a:ext cx="10515600" cy="3855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r" rtl="1">
              <a:lnSpc>
                <a:spcPct val="200000"/>
              </a:lnSpc>
              <a:buFont typeface="+mj-lt"/>
              <a:buAutoNum type="arabicPeriod"/>
            </a:pP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تحلیل وضعیت موجود</a:t>
            </a:r>
            <a:endParaRPr lang="fa-IR" b="1">
              <a:solidFill>
                <a:srgbClr val="252525"/>
              </a:solidFill>
              <a:latin typeface="Arial" panose="020B0604020202020204" pitchFamily="34" charset="0"/>
              <a:ea typeface="Arial" panose="020B0604020202020204" pitchFamily="34" charset="0"/>
              <a:cs typeface="B Nazanin" panose="00000400000000000000" pitchFamily="2" charset="-78"/>
            </a:endParaRPr>
          </a:p>
          <a:p>
            <a:pPr marL="514350" indent="-514350" algn="r" rtl="1">
              <a:lnSpc>
                <a:spcPct val="200000"/>
              </a:lnSpc>
              <a:buFont typeface="+mj-lt"/>
              <a:buAutoNum type="arabicPeriod"/>
            </a:pPr>
            <a:r>
              <a:rPr lang="fa-IR" b="1">
                <a:solidFill>
                  <a:srgbClr val="252525"/>
                </a:solidFill>
                <a:latin typeface="Arial" panose="020B0604020202020204" pitchFamily="34" charset="0"/>
                <a:ea typeface="Arial" panose="020B0604020202020204" pitchFamily="34" charset="0"/>
                <a:cs typeface="B Nazanin" panose="00000400000000000000" pitchFamily="2" charset="-78"/>
              </a:rPr>
              <a:t>تد</a:t>
            </a: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وین سیاست</a:t>
            </a:r>
            <a:r>
              <a:rPr lang="en-US" b="1">
                <a:solidFill>
                  <a:srgbClr val="252525"/>
                </a:solidFill>
                <a:latin typeface="Arial" panose="020B0604020202020204" pitchFamily="34" charset="0"/>
                <a:ea typeface="Arial" panose="020B0604020202020204" pitchFamily="34" charset="0"/>
                <a:cs typeface="B Nazanin" panose="00000400000000000000" pitchFamily="2" charset="-78"/>
              </a:rPr>
              <a:t>‌</a:t>
            </a: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ها و برنامه</a:t>
            </a:r>
            <a:r>
              <a:rPr lang="en-US" b="1">
                <a:solidFill>
                  <a:srgbClr val="252525"/>
                </a:solidFill>
                <a:latin typeface="Arial" panose="020B0604020202020204" pitchFamily="34" charset="0"/>
                <a:ea typeface="Arial" panose="020B0604020202020204" pitchFamily="34" charset="0"/>
                <a:cs typeface="B Nazanin" panose="00000400000000000000" pitchFamily="2" charset="-78"/>
              </a:rPr>
              <a:t>‌</a:t>
            </a: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ها</a:t>
            </a:r>
            <a:endParaRPr lang="en-US" b="1">
              <a:solidFill>
                <a:srgbClr val="252525"/>
              </a:solidFill>
              <a:latin typeface="Calibri" panose="020F0502020204030204" pitchFamily="34" charset="0"/>
              <a:ea typeface="Arial" panose="020B0604020202020204" pitchFamily="34" charset="0"/>
              <a:cs typeface="B Nazanin" panose="00000400000000000000" pitchFamily="2" charset="-78"/>
            </a:endParaRPr>
          </a:p>
          <a:p>
            <a:pPr marL="514350" indent="-514350" algn="r" rtl="1">
              <a:lnSpc>
                <a:spcPct val="200000"/>
              </a:lnSpc>
              <a:buFont typeface="+mj-lt"/>
              <a:buAutoNum type="arabicPeriod"/>
            </a:pP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مشارکت کارکنان و مراجعین</a:t>
            </a:r>
            <a:endParaRPr lang="en-US" b="1">
              <a:solidFill>
                <a:srgbClr val="252525"/>
              </a:solidFill>
              <a:latin typeface="Calibri" panose="020F0502020204030204" pitchFamily="34" charset="0"/>
              <a:ea typeface="Arial" panose="020B0604020202020204" pitchFamily="34" charset="0"/>
              <a:cs typeface="B Nazanin" panose="00000400000000000000" pitchFamily="2" charset="-78"/>
            </a:endParaRPr>
          </a:p>
          <a:p>
            <a:pPr marL="514350" indent="-514350" algn="r" rtl="1">
              <a:lnSpc>
                <a:spcPct val="200000"/>
              </a:lnSpc>
              <a:buFont typeface="+mj-lt"/>
              <a:buAutoNum type="arabicPeriod"/>
            </a:pPr>
            <a:r>
              <a:rPr lang="fa-IR" b="1">
                <a:solidFill>
                  <a:srgbClr val="252525"/>
                </a:solidFill>
                <a:latin typeface="Calibri" panose="020F0502020204030204" pitchFamily="34" charset="0"/>
                <a:ea typeface="Arial" panose="020B0604020202020204" pitchFamily="34" charset="0"/>
                <a:cs typeface="B Nazanin" panose="00000400000000000000" pitchFamily="2" charset="-78"/>
              </a:rPr>
              <a:t>پایش و ارزیابی عملکرد</a:t>
            </a:r>
            <a:endParaRPr lang="fa-IR" b="1" dirty="0">
              <a:cs typeface="B Nazanin" panose="00000400000000000000" pitchFamily="2" charset="-78"/>
            </a:endParaRPr>
          </a:p>
        </p:txBody>
      </p:sp>
      <p:pic>
        <p:nvPicPr>
          <p:cNvPr id="8" name="Picture 7">
            <a:extLst>
              <a:ext uri="{FF2B5EF4-FFF2-40B4-BE49-F238E27FC236}">
                <a16:creationId xmlns:a16="http://schemas.microsoft.com/office/drawing/2014/main" id="{E070798C-F38D-445A-99E3-731D007D02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1318" y="217967"/>
            <a:ext cx="1234966" cy="561827"/>
          </a:xfrm>
          <a:prstGeom prst="rect">
            <a:avLst/>
          </a:prstGeom>
          <a:noFill/>
          <a:ln>
            <a:noFill/>
          </a:ln>
        </p:spPr>
      </p:pic>
    </p:spTree>
    <p:extLst>
      <p:ext uri="{BB962C8B-B14F-4D97-AF65-F5344CB8AC3E}">
        <p14:creationId xmlns:p14="http://schemas.microsoft.com/office/powerpoint/2010/main" val="70152335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63E64-4004-4F0D-A38F-2922B931C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06"/>
            <a:ext cx="12192000" cy="6917010"/>
          </a:xfrm>
          <a:prstGeom prst="rect">
            <a:avLst/>
          </a:prstGeom>
        </p:spPr>
      </p:pic>
    </p:spTree>
    <p:extLst>
      <p:ext uri="{BB962C8B-B14F-4D97-AF65-F5344CB8AC3E}">
        <p14:creationId xmlns:p14="http://schemas.microsoft.com/office/powerpoint/2010/main" val="1784562229"/>
      </p:ext>
    </p:extLst>
  </p:cSld>
  <p:clrMapOvr>
    <a:masterClrMapping/>
  </p:clrMapOvr>
  <p:transition spd="slow">
    <p:push dir="u"/>
  </p:transition>
</p:sld>
</file>

<file path=ppt/theme/theme1.xml><?xml version="1.0" encoding="utf-8"?>
<a:theme xmlns:a="http://schemas.openxmlformats.org/drawingml/2006/main" name="Cover and End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BUSINESS PLAN">
      <a:dk1>
        <a:sysClr val="windowText" lastClr="000000"/>
      </a:dk1>
      <a:lt1>
        <a:sysClr val="window" lastClr="FFFFFF"/>
      </a:lt1>
      <a:dk2>
        <a:srgbClr val="44546A"/>
      </a:dk2>
      <a:lt2>
        <a:srgbClr val="E7E6E6"/>
      </a:lt2>
      <a:accent1>
        <a:srgbClr val="5EBEE4"/>
      </a:accent1>
      <a:accent2>
        <a:srgbClr val="4CD6B0"/>
      </a:accent2>
      <a:accent3>
        <a:srgbClr val="98DC56"/>
      </a:accent3>
      <a:accent4>
        <a:srgbClr val="5EBEE4"/>
      </a:accent4>
      <a:accent5>
        <a:srgbClr val="4CD6B0"/>
      </a:accent5>
      <a:accent6>
        <a:srgbClr val="98DC56"/>
      </a:accent6>
      <a:hlink>
        <a:srgbClr val="BFBFBF"/>
      </a:hlink>
      <a:folHlink>
        <a:srgbClr val="BFBFB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6394</TotalTime>
  <Words>3425</Words>
  <Application>Microsoft Office PowerPoint</Application>
  <PresentationFormat>Widescreen</PresentationFormat>
  <Paragraphs>300</Paragraphs>
  <Slides>31</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31</vt:i4>
      </vt:variant>
    </vt:vector>
  </HeadingPairs>
  <TitlesOfParts>
    <vt:vector size="47" baseType="lpstr">
      <vt:lpstr>Aller</vt:lpstr>
      <vt:lpstr>Arial</vt:lpstr>
      <vt:lpstr>AzarMehr</vt:lpstr>
      <vt:lpstr>B Mitra,Bold</vt:lpstr>
      <vt:lpstr>B Nazanin,Bold</vt:lpstr>
      <vt:lpstr>B Titr,Bold</vt:lpstr>
      <vt:lpstr>Calibri</vt:lpstr>
      <vt:lpstr>Lalezar</vt:lpstr>
      <vt:lpstr>Oswald</vt:lpstr>
      <vt:lpstr>Source Sans Pro</vt:lpstr>
      <vt:lpstr>Source Sans Pro,Bold</vt:lpstr>
      <vt:lpstr>Vazir</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s.solhjou93@gmail.com</cp:lastModifiedBy>
  <cp:revision>149</cp:revision>
  <dcterms:created xsi:type="dcterms:W3CDTF">2020-01-20T05:08:25Z</dcterms:created>
  <dcterms:modified xsi:type="dcterms:W3CDTF">2025-01-21T07:38:46Z</dcterms:modified>
</cp:coreProperties>
</file>